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7" r:id="rId3"/>
    <p:sldId id="348" r:id="rId4"/>
    <p:sldId id="334" r:id="rId5"/>
    <p:sldId id="347" r:id="rId6"/>
    <p:sldId id="345" r:id="rId7"/>
    <p:sldId id="346" r:id="rId8"/>
    <p:sldId id="355" r:id="rId9"/>
    <p:sldId id="297" r:id="rId10"/>
    <p:sldId id="349" r:id="rId11"/>
    <p:sldId id="356" r:id="rId12"/>
    <p:sldId id="350" r:id="rId13"/>
    <p:sldId id="357" r:id="rId14"/>
    <p:sldId id="358" r:id="rId15"/>
    <p:sldId id="351" r:id="rId16"/>
    <p:sldId id="359" r:id="rId17"/>
    <p:sldId id="352" r:id="rId18"/>
    <p:sldId id="353"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368" autoAdjust="0"/>
  </p:normalViewPr>
  <p:slideViewPr>
    <p:cSldViewPr snapToGrid="0" snapToObjects="1">
      <p:cViewPr varScale="1">
        <p:scale>
          <a:sx n="61" d="100"/>
          <a:sy n="61" d="100"/>
        </p:scale>
        <p:origin x="248" y="1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8A76F-2B05-413E-976F-0BF7E126CE6E}" type="datetimeFigureOut">
              <a:rPr lang="en-US" smtClean="0"/>
              <a:pPr/>
              <a:t>10/28/19</a:t>
            </a:fld>
            <a:endParaRPr lang="en-US" dirty="0"/>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627B9-656A-4537-BCB7-741F9BAE6DE3}" type="slidenum">
              <a:rPr lang="en-US" smtClean="0"/>
              <a:pPr/>
              <a:t>‹#›</a:t>
            </a:fld>
            <a:endParaRPr lang="en-US" dirty="0"/>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335C6-3C3E-4B80-A9C6-74F0A1957479}" type="datetimeFigureOut">
              <a:rPr lang="en-US" smtClean="0"/>
              <a:pPr/>
              <a:t>10/28/19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A0EE-5618-4FFB-9C66-974DDFCAFAC6}" type="slidenum">
              <a:rPr lang="en-US" smtClean="0"/>
              <a:pPr/>
              <a:t>‹#›</a:t>
            </a:fld>
            <a:endParaRPr lang="en-US" dirty="0"/>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dirty="0"/>
          </a:p>
        </p:txBody>
      </p:sp>
    </p:spTree>
    <p:extLst>
      <p:ext uri="{BB962C8B-B14F-4D97-AF65-F5344CB8AC3E}">
        <p14:creationId xmlns:p14="http://schemas.microsoft.com/office/powerpoint/2010/main" val="7771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Organizational Behavior</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13" name="Picture 12">
            <a:extLst>
              <a:ext uri="{FF2B5EF4-FFF2-40B4-BE49-F238E27FC236}">
                <a16:creationId xmlns:a16="http://schemas.microsoft.com/office/drawing/2014/main" id="{5A9FB71C-9921-4504-9228-48F9383BCD47}"/>
              </a:ext>
            </a:extLst>
          </p:cNvPr>
          <p:cNvPicPr>
            <a:picLocks noChangeAspect="1"/>
          </p:cNvPicPr>
          <p:nvPr userDrawn="1"/>
        </p:nvPicPr>
        <p:blipFill>
          <a:blip r:embed="rId3"/>
          <a:stretch>
            <a:fillRect/>
          </a:stretch>
        </p:blipFill>
        <p:spPr>
          <a:xfrm>
            <a:off x="4229098" y="2362199"/>
            <a:ext cx="3754581" cy="3942310"/>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70"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60" r:id="rId15"/>
    <p:sldLayoutId id="2147483661" r:id="rId16"/>
    <p:sldLayoutId id="2147483662" r:id="rId17"/>
    <p:sldLayoutId id="2147483663" r:id="rId18"/>
    <p:sldLayoutId id="2147483664"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Organizational Behavior</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12 </a:t>
            </a:r>
            <a:r>
              <a:rPr lang="en-US" cap="all" dirty="0"/>
              <a:t>LEADERSHIP</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4. What are the trait perspectives on leadership?</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are the trait perspectives on leadership?</a:t>
            </a:r>
          </a:p>
        </p:txBody>
      </p:sp>
    </p:spTree>
    <p:extLst>
      <p:ext uri="{BB962C8B-B14F-4D97-AF65-F5344CB8AC3E}">
        <p14:creationId xmlns:p14="http://schemas.microsoft.com/office/powerpoint/2010/main" val="374254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12.9</a:t>
            </a:r>
            <a:r>
              <a:rPr lang="en-US" b="0" dirty="0"/>
              <a:t> </a:t>
            </a:r>
            <a:r>
              <a:rPr lang="en-US" dirty="0"/>
              <a:t>Blake and Mouton’s Managerial Grid</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431021" cy="246221"/>
          </a:xfrm>
          <a:prstGeom prst="rect">
            <a:avLst/>
          </a:prstGeom>
          <a:noFill/>
        </p:spPr>
        <p:txBody>
          <a:bodyPr wrap="none" rtlCol="0">
            <a:spAutoFit/>
          </a:bodyPr>
          <a:lstStyle/>
          <a:p>
            <a:r>
              <a:rPr lang="en-US" sz="1000" b="1" i="1" dirty="0"/>
              <a:t>Source: </a:t>
            </a:r>
            <a:r>
              <a:rPr lang="en-US" sz="1000" dirty="0"/>
              <a:t>Adapted from R. McKee and B. Carlson. 1999. </a:t>
            </a:r>
            <a:r>
              <a:rPr lang="en-US" sz="1000" i="1" dirty="0"/>
              <a:t>The Power to Change</a:t>
            </a:r>
            <a:r>
              <a:rPr lang="en-US" sz="1000" dirty="0"/>
              <a:t>, p.16.</a:t>
            </a:r>
          </a:p>
        </p:txBody>
      </p:sp>
      <p:pic>
        <p:nvPicPr>
          <p:cNvPr id="5" name="Picture 4" descr="Exhibit 12.9. The graphical representation shows the managerial grid developed by Blake and Mouton, with five different leadership styles, based on the concern for people and the concern for production. The vertical axis is labeled “Concern for People” ranging from 1 (marked as low) to 9 (marked as high), in increments of 1 and the horizontal axis is labeled “Concern for Production” ranging from 1 (marked as low) to 9 (marked as high), in increments of 1. The resulting styles of leadership presented on the graph are as follows.&#10;&#10;First: Indifferent (Evade and Elude), plotted at ordered pair 1 comma 1, reads “I distance myself from taking active responsibility for results to avoid getting entangled in problems. If forced, I take a passive or supportive decision.”&#10;Second: Accommodating (Yield and Comply), plotted at ordered pair 1 comma 9, reads “I support results that establish and reinforce harmony. I generate enthusiasm by focusing on positive and pleasing aspects of work.”&#10;Third: Status Quo (Balance and Compromise) plotted at ordered pair 5 comma 5, reads “I endorse results that are popular but caution against taking unnecessary risk. I test my opinions with others involved to assure ongoing acceptability.”&#10;Fourth: Controlling (Direct and Dominate) plotted at ordered pair 9 comma 1, reads “I expect results and take control by clearly stating a course of action. I enforce rules that sustain high results and do not permit deviation.”&#10;Fifth: Sound (Contribute and Commit) plotted at ordered pair 9 comma 9, reads “I support team action in a way that invites involvement and commitment. I explore all facts and alternative views to reach a shared understanding of the best solution.”">
            <a:extLst>
              <a:ext uri="{FF2B5EF4-FFF2-40B4-BE49-F238E27FC236}">
                <a16:creationId xmlns:a16="http://schemas.microsoft.com/office/drawing/2014/main" id="{FB644DEB-B2B0-49AE-ADBF-04D054561341}"/>
              </a:ext>
            </a:extLst>
          </p:cNvPr>
          <p:cNvPicPr>
            <a:picLocks noChangeAspect="1"/>
          </p:cNvPicPr>
          <p:nvPr/>
        </p:nvPicPr>
        <p:blipFill>
          <a:blip r:embed="rId2"/>
          <a:stretch>
            <a:fillRect/>
          </a:stretch>
        </p:blipFill>
        <p:spPr>
          <a:xfrm>
            <a:off x="3329934" y="857537"/>
            <a:ext cx="5532131" cy="5553467"/>
          </a:xfrm>
          <a:prstGeom prst="rect">
            <a:avLst/>
          </a:prstGeom>
        </p:spPr>
      </p:pic>
    </p:spTree>
    <p:extLst>
      <p:ext uri="{BB962C8B-B14F-4D97-AF65-F5344CB8AC3E}">
        <p14:creationId xmlns:p14="http://schemas.microsoft.com/office/powerpoint/2010/main" val="358902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5. What are the behavioral perspectives on leadership?</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are the behavioral approaches to defining leadership?</a:t>
            </a:r>
          </a:p>
          <a:p>
            <a:pPr marL="514350" indent="-514350">
              <a:buFont typeface="+mj-lt"/>
              <a:buAutoNum type="arabicPeriod"/>
            </a:pPr>
            <a:r>
              <a:rPr lang="en-US" sz="3600" dirty="0"/>
              <a:t>What roles do gender and the popular perceptions of gender roles have on views of leadership traits?</a:t>
            </a:r>
          </a:p>
        </p:txBody>
      </p:sp>
    </p:spTree>
    <p:extLst>
      <p:ext uri="{BB962C8B-B14F-4D97-AF65-F5344CB8AC3E}">
        <p14:creationId xmlns:p14="http://schemas.microsoft.com/office/powerpoint/2010/main" val="165816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fontScale="90000"/>
          </a:bodyPr>
          <a:lstStyle/>
          <a:p>
            <a:r>
              <a:rPr lang="en-US" dirty="0"/>
              <a:t>Exhibit 12.10</a:t>
            </a:r>
            <a:r>
              <a:rPr lang="en-US" b="0" dirty="0"/>
              <a:t> </a:t>
            </a:r>
            <a:r>
              <a:rPr lang="en-US" dirty="0"/>
              <a:t>Fiedler’s Contingency Model of Leader-Situation Matches</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7011856" cy="246221"/>
          </a:xfrm>
          <a:prstGeom prst="rect">
            <a:avLst/>
          </a:prstGeom>
          <a:noFill/>
        </p:spPr>
        <p:txBody>
          <a:bodyPr wrap="none" rtlCol="0">
            <a:spAutoFit/>
          </a:bodyPr>
          <a:lstStyle/>
          <a:p>
            <a:r>
              <a:rPr lang="en-US" sz="1000" b="1" i="1" dirty="0"/>
              <a:t>Source:</a:t>
            </a:r>
            <a:r>
              <a:rPr lang="en-US" sz="1000" dirty="0"/>
              <a:t> Adapted from F. E. Fiedler and M. M. Chemers. 1974. </a:t>
            </a:r>
            <a:r>
              <a:rPr lang="en-US" sz="1000" i="1" dirty="0"/>
              <a:t>Leadership and effective management</a:t>
            </a:r>
            <a:r>
              <a:rPr lang="en-US" sz="1000" dirty="0"/>
              <a:t>. Glenview, IL: Scott, Foresman.</a:t>
            </a:r>
          </a:p>
        </p:txBody>
      </p:sp>
      <p:pic>
        <p:nvPicPr>
          <p:cNvPr id="4" name="Picture 3" descr="Exhibit 12.10. The graphical representation plots the contingency model of leader-situation matches based on three factors namely, “Leader-Member Relations,” “Task Structure,” and “Leader Position Power.” The vertical axis of the graph is labeled “Performance” with the lower part of the axis denoting “Poor” performance and the upper part denoting “Good” performance. The horizontal axis of the graph represents situational favorableness based on the three factors. It ranges from 1 to 8, in increments of 1, with the region lying between 1 and 3 denoting “Favorable,” the region lying between 3 and 6 denoting “Moderate,” and the region lying between 6 and 8 denoting “Unfavorable.” It shows two curves plotted on the graph, one labeled “Task Motivated” and the other labeled “Relationship Motivated.” The curve labeled “Task Motivated” begins linearly from the upper point “Good” on the vertical axis and moves in parallel to the horizontal axis until it reaches a point opposite 2.6 on the horizontal axis. It then slopes downward to point 3.6 on the horizontal axis and runs along it until it reaches point 5.2. It further moves upward to a point (depicting good performance) opposite 6.6 on the horizontal axis. It finally continues to move in parallel to the horizontal axis. The curve labeled “Relationship Motivated” begins from the lower point “Poor” on the vertical axis and moves along the horizontal axis until it reaches a point opposite 2.6 on the horizontal axis. It then moves upward to a point opposite 3.6 on the horizontal axis and further moves downward to 6.6 (depicting poor performance) on the horizontal axis. It finally continues to move along the horizontal axis. All values used for the graph are approximated. A table with three rows and eight columns appear below the graph, with the row heads labeled “Leader-Member Relations,” “Task Structure,” and “Leader Position Power.” The column heads are shown indexed with the points 1 through 8 marked on the horizontal axis, on moving from left to right. The data presented in the table appears as follows.&#10;&#10;Leader-Member Relations: 1, Good; 2, Good; 3, Good; 4, Good; 5, Poor; 6, Poor; 7, Poor; 8, Poor.&#10;Task Structure: 1; High; 2, High; 3, Low; 4, Low; 5, High; 6, High; 7, Low; 8, Low.&#10;Leader Position Power: 1, Strong; 2, Weak; 3, Strong; 4, Weak; 5, Strong; 6, Weak; 7, Strong; 8, Weak.">
            <a:extLst>
              <a:ext uri="{FF2B5EF4-FFF2-40B4-BE49-F238E27FC236}">
                <a16:creationId xmlns:a16="http://schemas.microsoft.com/office/drawing/2014/main" id="{F439AA6B-07C0-4E67-AACF-B40A5A76DA85}"/>
              </a:ext>
            </a:extLst>
          </p:cNvPr>
          <p:cNvPicPr>
            <a:picLocks noChangeAspect="1"/>
          </p:cNvPicPr>
          <p:nvPr/>
        </p:nvPicPr>
        <p:blipFill>
          <a:blip r:embed="rId2"/>
          <a:stretch>
            <a:fillRect/>
          </a:stretch>
        </p:blipFill>
        <p:spPr>
          <a:xfrm>
            <a:off x="989972" y="1082351"/>
            <a:ext cx="9931306" cy="5084005"/>
          </a:xfrm>
          <a:prstGeom prst="rect">
            <a:avLst/>
          </a:prstGeom>
        </p:spPr>
      </p:pic>
    </p:spTree>
    <p:extLst>
      <p:ext uri="{BB962C8B-B14F-4D97-AF65-F5344CB8AC3E}">
        <p14:creationId xmlns:p14="http://schemas.microsoft.com/office/powerpoint/2010/main" val="191768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12.11</a:t>
            </a:r>
            <a:r>
              <a:rPr lang="en-US" b="0" dirty="0"/>
              <a:t> </a:t>
            </a:r>
            <a:r>
              <a:rPr lang="en-US" dirty="0"/>
              <a:t>The Path-Goal Leadership Model</a:t>
            </a:r>
            <a:r>
              <a:rPr lang="en-US" b="0" dirty="0"/>
              <a:t> </a:t>
            </a:r>
            <a:endParaRPr lang="en-US" dirty="0"/>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408958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12.11.The diagram illustrates the path-goal leadership model with “leader behavior” and “situational forces” represented as the primary factors. It shows leadership behaviors and situational forces leading to a particular outcome. The factors are further categorized into their sub-factors as follows. Leader Behavior: “Supportive,” “Directive,” “Participative,” and “Achievement-oriented.” Situational Forces: “Work environment” and “Subordinate characteristics.” Both the factors and their sub-factors are collectively labeled “Combine to Influence” indicating that they all work together to result in “Subordinate Outcomes.” “Subordinate Outcomes” also comes with a list of factors namely, “Motivation,” “Satisfaction,” and “Performance.”">
            <a:extLst>
              <a:ext uri="{FF2B5EF4-FFF2-40B4-BE49-F238E27FC236}">
                <a16:creationId xmlns:a16="http://schemas.microsoft.com/office/drawing/2014/main" id="{A1D942F1-51D4-4C5C-B420-3A2FFE4D41BA}"/>
              </a:ext>
            </a:extLst>
          </p:cNvPr>
          <p:cNvPicPr>
            <a:picLocks noChangeAspect="1"/>
          </p:cNvPicPr>
          <p:nvPr/>
        </p:nvPicPr>
        <p:blipFill>
          <a:blip r:embed="rId2"/>
          <a:stretch>
            <a:fillRect/>
          </a:stretch>
        </p:blipFill>
        <p:spPr>
          <a:xfrm>
            <a:off x="1098170" y="1530220"/>
            <a:ext cx="10156008" cy="4629945"/>
          </a:xfrm>
          <a:prstGeom prst="rect">
            <a:avLst/>
          </a:prstGeom>
        </p:spPr>
      </p:pic>
    </p:spTree>
    <p:extLst>
      <p:ext uri="{BB962C8B-B14F-4D97-AF65-F5344CB8AC3E}">
        <p14:creationId xmlns:p14="http://schemas.microsoft.com/office/powerpoint/2010/main" val="358946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6. What are the situational perspectives on leadership?</a:t>
            </a:r>
          </a:p>
        </p:txBody>
      </p:sp>
      <p:sp>
        <p:nvSpPr>
          <p:cNvPr id="4" name="Text Placeholder 3"/>
          <p:cNvSpPr>
            <a:spLocks noGrp="1"/>
          </p:cNvSpPr>
          <p:nvPr>
            <p:ph type="body" sz="quarter" idx="14"/>
          </p:nvPr>
        </p:nvSpPr>
        <p:spPr>
          <a:xfrm>
            <a:off x="1981200" y="2075544"/>
            <a:ext cx="8062912" cy="3934821"/>
          </a:xfrm>
        </p:spPr>
        <p:txBody>
          <a:bodyPr>
            <a:normAutofit fontScale="85000" lnSpcReduction="20000"/>
          </a:bodyPr>
          <a:lstStyle/>
          <a:p>
            <a:pPr marL="0" indent="0">
              <a:buNone/>
            </a:pPr>
            <a:r>
              <a:rPr lang="en-US" b="1" cap="all" dirty="0"/>
              <a:t>Concept Check</a:t>
            </a:r>
          </a:p>
          <a:p>
            <a:pPr marL="514350" indent="-514350">
              <a:buFont typeface="+mj-lt"/>
              <a:buAutoNum type="arabicPeriod"/>
            </a:pPr>
            <a:r>
              <a:rPr lang="en-US" sz="3500" dirty="0"/>
              <a:t>Identify and describe the variables presented in Fiedler’s theory of leadership.</a:t>
            </a:r>
          </a:p>
          <a:p>
            <a:pPr marL="514350" indent="-514350">
              <a:buFont typeface="+mj-lt"/>
              <a:buAutoNum type="arabicPeriod"/>
            </a:pPr>
            <a:r>
              <a:rPr lang="en-US" sz="3500" dirty="0"/>
              <a:t>What are the leadership behaviors in the path-goal theory of leadership?</a:t>
            </a:r>
          </a:p>
          <a:p>
            <a:pPr marL="514350" indent="-514350">
              <a:buFont typeface="+mj-lt"/>
              <a:buAutoNum type="arabicPeriod"/>
            </a:pPr>
            <a:r>
              <a:rPr lang="en-US" sz="3500" dirty="0"/>
              <a:t>What role does culture have in how leadership is viewed?</a:t>
            </a:r>
          </a:p>
          <a:p>
            <a:pPr marL="514350" indent="-514350">
              <a:buFont typeface="+mj-lt"/>
              <a:buAutoNum type="arabicPeriod"/>
            </a:pPr>
            <a:r>
              <a:rPr lang="en-US" sz="3500" dirty="0"/>
              <a:t>What are the differences between the trait, behavioral, and situational approaches to defining leadership?</a:t>
            </a:r>
          </a:p>
        </p:txBody>
      </p:sp>
    </p:spTree>
    <p:extLst>
      <p:ext uri="{BB962C8B-B14F-4D97-AF65-F5344CB8AC3E}">
        <p14:creationId xmlns:p14="http://schemas.microsoft.com/office/powerpoint/2010/main" val="357339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Table 12.1</a:t>
            </a:r>
            <a:r>
              <a:rPr lang="en-US" b="0" dirty="0"/>
              <a:t> </a:t>
            </a:r>
            <a:r>
              <a:rPr lang="en-US" dirty="0"/>
              <a:t>Substitutes for and Neutralizers of Leader Behavior</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3474028" cy="246221"/>
          </a:xfrm>
          <a:prstGeom prst="rect">
            <a:avLst/>
          </a:prstGeom>
          <a:noFill/>
        </p:spPr>
        <p:txBody>
          <a:bodyPr wrap="none" rtlCol="0">
            <a:spAutoFit/>
          </a:bodyPr>
          <a:lstStyle/>
          <a:p>
            <a:pPr fontAlgn="ctr"/>
            <a:r>
              <a:rPr lang="en-US" sz="1000" i="1" dirty="0"/>
              <a:t>Source:</a:t>
            </a:r>
            <a:r>
              <a:rPr lang="en-US" sz="1000" dirty="0"/>
              <a:t> Adapted from </a:t>
            </a:r>
            <a:r>
              <a:rPr lang="en-US" sz="1000" i="1" dirty="0"/>
              <a:t>Leadership in organizations</a:t>
            </a:r>
            <a:r>
              <a:rPr lang="en-US" sz="1000" dirty="0"/>
              <a:t> by G. A. Yukl.</a:t>
            </a:r>
          </a:p>
        </p:txBody>
      </p:sp>
      <p:graphicFrame>
        <p:nvGraphicFramePr>
          <p:cNvPr id="3" name="Table 2">
            <a:extLst>
              <a:ext uri="{FF2B5EF4-FFF2-40B4-BE49-F238E27FC236}">
                <a16:creationId xmlns:a16="http://schemas.microsoft.com/office/drawing/2014/main" id="{B90A42C2-D55F-4F9E-812A-FF0F70E4783A}"/>
              </a:ext>
            </a:extLst>
          </p:cNvPr>
          <p:cNvGraphicFramePr>
            <a:graphicFrameLocks noGrp="1"/>
          </p:cNvGraphicFramePr>
          <p:nvPr>
            <p:extLst>
              <p:ext uri="{D42A27DB-BD31-4B8C-83A1-F6EECF244321}">
                <p14:modId xmlns:p14="http://schemas.microsoft.com/office/powerpoint/2010/main" val="1205712704"/>
              </p:ext>
            </p:extLst>
          </p:nvPr>
        </p:nvGraphicFramePr>
        <p:xfrm>
          <a:off x="1364342" y="845100"/>
          <a:ext cx="8505372" cy="5737798"/>
        </p:xfrm>
        <a:graphic>
          <a:graphicData uri="http://schemas.openxmlformats.org/drawingml/2006/table">
            <a:tbl>
              <a:tblPr/>
              <a:tblGrid>
                <a:gridCol w="2126343">
                  <a:extLst>
                    <a:ext uri="{9D8B030D-6E8A-4147-A177-3AD203B41FA5}">
                      <a16:colId xmlns:a16="http://schemas.microsoft.com/office/drawing/2014/main" val="1184280796"/>
                    </a:ext>
                  </a:extLst>
                </a:gridCol>
                <a:gridCol w="3374572">
                  <a:extLst>
                    <a:ext uri="{9D8B030D-6E8A-4147-A177-3AD203B41FA5}">
                      <a16:colId xmlns:a16="http://schemas.microsoft.com/office/drawing/2014/main" val="597951345"/>
                    </a:ext>
                  </a:extLst>
                </a:gridCol>
                <a:gridCol w="1364343">
                  <a:extLst>
                    <a:ext uri="{9D8B030D-6E8A-4147-A177-3AD203B41FA5}">
                      <a16:colId xmlns:a16="http://schemas.microsoft.com/office/drawing/2014/main" val="2010905508"/>
                    </a:ext>
                  </a:extLst>
                </a:gridCol>
                <a:gridCol w="1640114">
                  <a:extLst>
                    <a:ext uri="{9D8B030D-6E8A-4147-A177-3AD203B41FA5}">
                      <a16:colId xmlns:a16="http://schemas.microsoft.com/office/drawing/2014/main" val="2450872211"/>
                    </a:ext>
                  </a:extLst>
                </a:gridCol>
              </a:tblGrid>
              <a:tr h="179990">
                <a:tc gridSpan="2">
                  <a:txBody>
                    <a:bodyPr/>
                    <a:lstStyle/>
                    <a:p>
                      <a:pPr algn="ctr" fontAlgn="b"/>
                      <a:r>
                        <a:rPr lang="en-US" sz="1200" b="1" dirty="0">
                          <a:effectLst/>
                        </a:rPr>
                        <a:t>                                                                                                                                                        </a:t>
                      </a:r>
                    </a:p>
                  </a:txBody>
                  <a:tcPr marL="44997" marR="44997" marT="22499" marB="22499" anchor="b">
                    <a:lnL>
                      <a:noFill/>
                    </a:lnL>
                    <a:lnR>
                      <a:noFill/>
                    </a:lnR>
                    <a:lnT>
                      <a:noFill/>
                    </a:lnT>
                    <a:lnB w="12700"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r"/>
                      <a:r>
                        <a:rPr lang="en-US" sz="1200" b="1" dirty="0">
                          <a:effectLst/>
                        </a:rPr>
                        <a:t>Leader</a:t>
                      </a:r>
                      <a:endParaRPr lang="en-US" sz="1200" dirty="0"/>
                    </a:p>
                  </a:txBody>
                  <a:tcPr marL="44997" marR="44997" marT="22499" marB="22499">
                    <a:lnL>
                      <a:noFill/>
                    </a:lnL>
                  </a:tcPr>
                </a:tc>
                <a:tc>
                  <a:txBody>
                    <a:bodyPr/>
                    <a:lstStyle/>
                    <a:p>
                      <a:r>
                        <a:rPr lang="en-US" sz="1200" b="1" dirty="0">
                          <a:effectLst/>
                        </a:rPr>
                        <a:t>Behavior Influenced</a:t>
                      </a:r>
                      <a:endParaRPr lang="en-US" sz="1200" dirty="0"/>
                    </a:p>
                  </a:txBody>
                  <a:tcPr marL="44997" marR="44997" marT="22499" marB="22499"/>
                </a:tc>
                <a:extLst>
                  <a:ext uri="{0D108BD9-81ED-4DB2-BD59-A6C34878D82A}">
                    <a16:rowId xmlns:a16="http://schemas.microsoft.com/office/drawing/2014/main" val="1977162143"/>
                  </a:ext>
                </a:extLst>
              </a:tr>
              <a:tr h="179990">
                <a:tc gridSpan="2">
                  <a:txBody>
                    <a:bodyPr/>
                    <a:lstStyle/>
                    <a:p>
                      <a:pPr algn="l" fontAlgn="b"/>
                      <a:r>
                        <a:rPr lang="en-US" sz="1200" b="1" dirty="0">
                          <a:effectLst/>
                        </a:rPr>
                        <a:t>Supportive or Neutralizer</a:t>
                      </a:r>
                    </a:p>
                  </a:txBody>
                  <a:tcPr marL="44997" marR="44997" marT="22499" marB="22499"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hMerge="1">
                  <a:txBody>
                    <a:bodyPr/>
                    <a:lstStyle/>
                    <a:p>
                      <a:endParaRPr lang="en-US"/>
                    </a:p>
                  </a:txBody>
                  <a:tcPr/>
                </a:tc>
                <a:tc>
                  <a:txBody>
                    <a:bodyPr/>
                    <a:lstStyle/>
                    <a:p>
                      <a:pPr algn="l" fontAlgn="b"/>
                      <a:r>
                        <a:rPr lang="en-US" sz="1200" b="1" dirty="0">
                          <a:effectLst/>
                        </a:rPr>
                        <a:t>Substitute Leadership</a:t>
                      </a:r>
                    </a:p>
                  </a:txBody>
                  <a:tcPr marL="44997" marR="44997" marT="22499" marB="22499" anchor="b">
                    <a:lnL>
                      <a:noFill/>
                    </a:lnL>
                    <a:lnR>
                      <a:noFill/>
                    </a:lnR>
                    <a:lnB w="12700" cap="flat" cmpd="sng" algn="ctr">
                      <a:solidFill>
                        <a:srgbClr val="DDDDDD"/>
                      </a:solidFill>
                      <a:prstDash val="solid"/>
                      <a:round/>
                      <a:headEnd type="none" w="med" len="med"/>
                      <a:tailEnd type="none" w="med" len="med"/>
                    </a:lnB>
                  </a:tcPr>
                </a:tc>
                <a:tc>
                  <a:txBody>
                    <a:bodyPr/>
                    <a:lstStyle/>
                    <a:p>
                      <a:pPr algn="l" fontAlgn="b"/>
                      <a:r>
                        <a:rPr lang="en-US" sz="1200" b="1" dirty="0">
                          <a:effectLst/>
                        </a:rPr>
                        <a:t>Instrumental Leadership</a:t>
                      </a:r>
                    </a:p>
                  </a:txBody>
                  <a:tcPr marL="44997" marR="44997" marT="22499" marB="22499" anchor="b">
                    <a:lnL>
                      <a:noFill/>
                    </a:lnL>
                    <a:lnR>
                      <a:noFill/>
                    </a:lnR>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36762026"/>
                  </a:ext>
                </a:extLst>
              </a:tr>
              <a:tr h="179990">
                <a:tc gridSpan="4">
                  <a:txBody>
                    <a:bodyPr/>
                    <a:lstStyle/>
                    <a:p>
                      <a:pPr fontAlgn="ctr"/>
                      <a:endParaRPr lang="en-US" sz="1200" dirty="0">
                        <a:effectLst/>
                      </a:endParaRPr>
                    </a:p>
                  </a:txBody>
                  <a:tcPr marL="44997" marR="44997" marT="22499" marB="22499" anchor="ctr">
                    <a:lnL>
                      <a:noFill/>
                    </a:lnL>
                    <a:lnR>
                      <a:noFill/>
                    </a:lnR>
                    <a:lnT w="12700" cap="flat" cmpd="sng" algn="ctr">
                      <a:solidFill>
                        <a:srgbClr val="DDDDDD"/>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DDDDDD"/>
                      </a:solidFill>
                      <a:prstDash val="solid"/>
                      <a:round/>
                      <a:headEnd type="none" w="med" len="med"/>
                      <a:tailEnd type="none" w="med" len="med"/>
                    </a:lnT>
                  </a:tcPr>
                </a:tc>
                <a:tc hMerge="1">
                  <a:txBody>
                    <a:bodyPr/>
                    <a:lstStyle/>
                    <a:p>
                      <a:pPr fontAlgn="ctr"/>
                      <a:endParaRPr lang="en-US" sz="900" dirty="0">
                        <a:effectLst/>
                      </a:endParaRPr>
                    </a:p>
                  </a:txBody>
                  <a:tcPr marL="44997" marR="44997" marT="22499" marB="22499" anchor="ctr">
                    <a:lnL>
                      <a:noFill/>
                    </a:lnL>
                    <a:lnR>
                      <a:noFill/>
                    </a:lnR>
                    <a:lnT w="1270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351418062"/>
                  </a:ext>
                </a:extLst>
              </a:tr>
              <a:tr h="179990">
                <a:tc gridSpan="2">
                  <a:txBody>
                    <a:bodyPr/>
                    <a:lstStyle/>
                    <a:p>
                      <a:pPr fontAlgn="ctr"/>
                      <a:r>
                        <a:rPr lang="en-US" sz="1200" dirty="0">
                          <a:effectLst/>
                        </a:rPr>
                        <a:t>A. Subordinate Characteristics:</a:t>
                      </a:r>
                    </a:p>
                  </a:txBody>
                  <a:tcPr marL="44997" marR="44997" marT="22499" marB="22499" anchor="ctr">
                    <a:lnL>
                      <a:noFill/>
                    </a:lnL>
                    <a:lnR>
                      <a:noFill/>
                    </a:lnR>
                    <a:lnT>
                      <a:noFill/>
                    </a:lnT>
                    <a:lnB>
                      <a:noFill/>
                    </a:lnB>
                    <a:solidFill>
                      <a:srgbClr val="F9F9F9"/>
                    </a:solidFill>
                  </a:tcPr>
                </a:tc>
                <a:tc hMerge="1">
                  <a:txBody>
                    <a:bodyPr/>
                    <a:lstStyle/>
                    <a:p>
                      <a:endParaRPr lang="en-US"/>
                    </a:p>
                  </a:txBody>
                  <a:tcPr/>
                </a:tc>
                <a:tc>
                  <a:txBody>
                    <a:bodyPr/>
                    <a:lstStyle/>
                    <a:p>
                      <a:pPr fontAlgn="ctr"/>
                      <a:endParaRPr lang="en-US" sz="1200" dirty="0">
                        <a:effectLst/>
                      </a:endParaRPr>
                    </a:p>
                  </a:txBody>
                  <a:tcPr marL="44997" marR="44997" marT="22499" marB="22499" anchor="ctr">
                    <a:lnL>
                      <a:noFill/>
                    </a:lnL>
                    <a:lnR>
                      <a:noFill/>
                    </a:lnR>
                    <a:lnB>
                      <a:noFill/>
                    </a:lnB>
                    <a:solidFill>
                      <a:srgbClr val="F9F9F9"/>
                    </a:solidFill>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3804948742"/>
                  </a:ext>
                </a:extLst>
              </a:tr>
              <a:tr h="314982">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1. Experience, ability, training</a:t>
                      </a:r>
                    </a:p>
                  </a:txBody>
                  <a:tcPr marL="44997" marR="44997" marT="22499" marB="22499" anchor="ctr">
                    <a:lnL>
                      <a:noFill/>
                    </a:lnL>
                    <a:lnR>
                      <a:noFill/>
                    </a:lnR>
                    <a:lnT>
                      <a:noFill/>
                    </a:lnT>
                    <a:lnB>
                      <a:noFill/>
                    </a:lnB>
                  </a:tcPr>
                </a:tc>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extLst>
                  <a:ext uri="{0D108BD9-81ED-4DB2-BD59-A6C34878D82A}">
                    <a16:rowId xmlns:a16="http://schemas.microsoft.com/office/drawing/2014/main" val="349122804"/>
                  </a:ext>
                </a:extLst>
              </a:tr>
              <a:tr h="314982">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2. “Professional” orientation</a:t>
                      </a: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Substitute</a:t>
                      </a: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Substitute</a:t>
                      </a: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2999282992"/>
                  </a:ext>
                </a:extLst>
              </a:tr>
              <a:tr h="449974">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3. Indifference toward rewards offered by organization</a:t>
                      </a:r>
                    </a:p>
                  </a:txBody>
                  <a:tcPr marL="44997" marR="44997" marT="22499" marB="22499" anchor="ctr">
                    <a:lnL>
                      <a:noFill/>
                    </a:lnL>
                    <a:lnR>
                      <a:noFill/>
                    </a:lnR>
                    <a:lnT>
                      <a:noFill/>
                    </a:lnT>
                    <a:lnB>
                      <a:noFill/>
                    </a:lnB>
                  </a:tcPr>
                </a:tc>
                <a:tc>
                  <a:txBody>
                    <a:bodyPr/>
                    <a:lstStyle/>
                    <a:p>
                      <a:pPr fontAlgn="ctr"/>
                      <a:r>
                        <a:rPr lang="en-US" sz="1200" dirty="0">
                          <a:effectLst/>
                        </a:rPr>
                        <a:t>Neutralizer</a:t>
                      </a:r>
                    </a:p>
                  </a:txBody>
                  <a:tcPr marL="44997" marR="44997" marT="22499" marB="22499" anchor="ctr">
                    <a:lnL>
                      <a:noFill/>
                    </a:lnL>
                    <a:lnR>
                      <a:noFill/>
                    </a:lnR>
                    <a:lnT>
                      <a:noFill/>
                    </a:lnT>
                    <a:lnB>
                      <a:noFill/>
                    </a:lnB>
                  </a:tcPr>
                </a:tc>
                <a:tc>
                  <a:txBody>
                    <a:bodyPr/>
                    <a:lstStyle/>
                    <a:p>
                      <a:pPr fontAlgn="ctr"/>
                      <a:r>
                        <a:rPr lang="en-US" sz="1200" dirty="0">
                          <a:effectLst/>
                        </a:rPr>
                        <a:t>Neutralizer</a:t>
                      </a:r>
                    </a:p>
                  </a:txBody>
                  <a:tcPr marL="44997" marR="44997" marT="22499" marB="22499" anchor="ctr">
                    <a:lnL>
                      <a:noFill/>
                    </a:lnL>
                    <a:lnR>
                      <a:noFill/>
                    </a:lnR>
                    <a:lnT>
                      <a:noFill/>
                    </a:lnT>
                    <a:lnB>
                      <a:noFill/>
                    </a:lnB>
                  </a:tcPr>
                </a:tc>
                <a:extLst>
                  <a:ext uri="{0D108BD9-81ED-4DB2-BD59-A6C34878D82A}">
                    <a16:rowId xmlns:a16="http://schemas.microsoft.com/office/drawing/2014/main" val="835407723"/>
                  </a:ext>
                </a:extLst>
              </a:tr>
              <a:tr h="179990">
                <a:tc gridSpan="2">
                  <a:txBody>
                    <a:bodyPr/>
                    <a:lstStyle/>
                    <a:p>
                      <a:pPr fontAlgn="ctr"/>
                      <a:r>
                        <a:rPr lang="en-US" sz="1200" dirty="0">
                          <a:effectLst/>
                        </a:rPr>
                        <a:t>B. Task Characteristics:</a:t>
                      </a:r>
                    </a:p>
                  </a:txBody>
                  <a:tcPr marL="44997" marR="44997" marT="22499" marB="22499" anchor="ctr">
                    <a:lnL>
                      <a:noFill/>
                    </a:lnL>
                    <a:lnR>
                      <a:noFill/>
                    </a:lnR>
                    <a:lnT>
                      <a:noFill/>
                    </a:lnT>
                    <a:lnB>
                      <a:noFill/>
                    </a:lnB>
                    <a:solidFill>
                      <a:srgbClr val="F9F9F9"/>
                    </a:solidFill>
                  </a:tcPr>
                </a:tc>
                <a:tc hMerge="1">
                  <a:txBody>
                    <a:bodyPr/>
                    <a:lstStyle/>
                    <a:p>
                      <a:endParaRPr lang="en-US"/>
                    </a:p>
                  </a:txBody>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1254653214"/>
                  </a:ext>
                </a:extLst>
              </a:tr>
              <a:tr h="314982">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1. Structured, routine, unambiguous task</a:t>
                      </a:r>
                    </a:p>
                  </a:txBody>
                  <a:tcPr marL="44997" marR="44997" marT="22499" marB="22499" anchor="ctr">
                    <a:lnL>
                      <a:noFill/>
                    </a:lnL>
                    <a:lnR>
                      <a:noFill/>
                    </a:lnR>
                    <a:lnT>
                      <a:noFill/>
                    </a:lnT>
                    <a:lnB>
                      <a:noFill/>
                    </a:lnB>
                  </a:tcPr>
                </a:tc>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extLst>
                  <a:ext uri="{0D108BD9-81ED-4DB2-BD59-A6C34878D82A}">
                    <a16:rowId xmlns:a16="http://schemas.microsoft.com/office/drawing/2014/main" val="1796717536"/>
                  </a:ext>
                </a:extLst>
              </a:tr>
              <a:tr h="314982">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2. Feedback provided by task</a:t>
                      </a:r>
                    </a:p>
                  </a:txBody>
                  <a:tcPr marL="44997" marR="44997" marT="22499" marB="22499" anchor="ctr">
                    <a:lnL>
                      <a:noFill/>
                    </a:lnL>
                    <a:lnR>
                      <a:noFill/>
                    </a:lnR>
                    <a:lnT>
                      <a:noFill/>
                    </a:lnT>
                    <a:lnB>
                      <a:noFill/>
                    </a:lnB>
                    <a:solidFill>
                      <a:srgbClr val="F9F9F9"/>
                    </a:solidFill>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Substitute</a:t>
                      </a: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407514433"/>
                  </a:ext>
                </a:extLst>
              </a:tr>
              <a:tr h="314982">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3. Intrinsically satisfying task</a:t>
                      </a: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tc>
                  <a:txBody>
                    <a:bodyPr/>
                    <a:lstStyle/>
                    <a:p>
                      <a:pPr fontAlgn="ctr"/>
                      <a:endParaRPr lang="en-US" sz="1200" dirty="0">
                        <a:effectLst/>
                      </a:endParaRPr>
                    </a:p>
                  </a:txBody>
                  <a:tcPr marL="44997" marR="44997" marT="22499" marB="22499" anchor="ctr">
                    <a:lnL>
                      <a:noFill/>
                    </a:lnL>
                    <a:lnR>
                      <a:noFill/>
                    </a:lnR>
                    <a:lnT>
                      <a:noFill/>
                    </a:lnT>
                    <a:lnB>
                      <a:noFill/>
                    </a:lnB>
                  </a:tcPr>
                </a:tc>
                <a:extLst>
                  <a:ext uri="{0D108BD9-81ED-4DB2-BD59-A6C34878D82A}">
                    <a16:rowId xmlns:a16="http://schemas.microsoft.com/office/drawing/2014/main" val="2800603819"/>
                  </a:ext>
                </a:extLst>
              </a:tr>
              <a:tr h="179990">
                <a:tc gridSpan="2">
                  <a:txBody>
                    <a:bodyPr/>
                    <a:lstStyle/>
                    <a:p>
                      <a:pPr fontAlgn="ctr"/>
                      <a:r>
                        <a:rPr lang="en-US" sz="1200" dirty="0">
                          <a:effectLst/>
                        </a:rPr>
                        <a:t>C. Organization Characteristics:</a:t>
                      </a:r>
                    </a:p>
                  </a:txBody>
                  <a:tcPr marL="44997" marR="44997" marT="22499" marB="22499" anchor="ctr">
                    <a:lnL>
                      <a:noFill/>
                    </a:lnL>
                    <a:lnR>
                      <a:noFill/>
                    </a:lnR>
                    <a:lnT>
                      <a:noFill/>
                    </a:lnT>
                    <a:lnB>
                      <a:noFill/>
                    </a:lnB>
                    <a:solidFill>
                      <a:srgbClr val="F9F9F9"/>
                    </a:solidFill>
                  </a:tcPr>
                </a:tc>
                <a:tc hMerge="1">
                  <a:txBody>
                    <a:bodyPr/>
                    <a:lstStyle/>
                    <a:p>
                      <a:endParaRPr lang="en-US"/>
                    </a:p>
                  </a:txBody>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3487564457"/>
                  </a:ext>
                </a:extLst>
              </a:tr>
              <a:tr h="179990">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1. Cohesive work group</a:t>
                      </a: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extLst>
                  <a:ext uri="{0D108BD9-81ED-4DB2-BD59-A6C34878D82A}">
                    <a16:rowId xmlns:a16="http://schemas.microsoft.com/office/drawing/2014/main" val="735465565"/>
                  </a:ext>
                </a:extLst>
              </a:tr>
              <a:tr h="449974">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2. Low position power (leader lacks control over organizational rewards)</a:t>
                      </a: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Neutralizer</a:t>
                      </a: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Neutralizer</a:t>
                      </a: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1478062654"/>
                  </a:ext>
                </a:extLst>
              </a:tr>
              <a:tr h="449974">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3. Formalization (explicit plans, goals, areas of responsibility)</a:t>
                      </a:r>
                    </a:p>
                  </a:txBody>
                  <a:tcPr marL="44997" marR="44997" marT="22499" marB="22499" anchor="ctr">
                    <a:lnL>
                      <a:noFill/>
                    </a:lnL>
                    <a:lnR>
                      <a:noFill/>
                    </a:lnR>
                    <a:lnT>
                      <a:noFill/>
                    </a:lnT>
                    <a:lnB>
                      <a:noFill/>
                    </a:lnB>
                  </a:tcPr>
                </a:tc>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Substitute</a:t>
                      </a:r>
                    </a:p>
                  </a:txBody>
                  <a:tcPr marL="44997" marR="44997" marT="22499" marB="22499" anchor="ctr">
                    <a:lnL>
                      <a:noFill/>
                    </a:lnL>
                    <a:lnR>
                      <a:noFill/>
                    </a:lnR>
                    <a:lnT>
                      <a:noFill/>
                    </a:lnT>
                    <a:lnB>
                      <a:noFill/>
                    </a:lnB>
                  </a:tcPr>
                </a:tc>
                <a:extLst>
                  <a:ext uri="{0D108BD9-81ED-4DB2-BD59-A6C34878D82A}">
                    <a16:rowId xmlns:a16="http://schemas.microsoft.com/office/drawing/2014/main" val="141841296"/>
                  </a:ext>
                </a:extLst>
              </a:tr>
              <a:tr h="449974">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4. Inflexibility (rigid, unyielding rules and procedures)</a:t>
                      </a:r>
                    </a:p>
                  </a:txBody>
                  <a:tcPr marL="44997" marR="44997" marT="22499" marB="22499" anchor="ctr">
                    <a:lnL>
                      <a:noFill/>
                    </a:lnL>
                    <a:lnR>
                      <a:noFill/>
                    </a:lnR>
                    <a:lnT>
                      <a:noFill/>
                    </a:lnT>
                    <a:lnB>
                      <a:noFill/>
                    </a:lnB>
                    <a:solidFill>
                      <a:srgbClr val="F9F9F9"/>
                    </a:solidFill>
                  </a:tcPr>
                </a:tc>
                <a:tc>
                  <a:txBody>
                    <a:bodyPr/>
                    <a:lstStyle/>
                    <a:p>
                      <a:pPr fontAlgn="ctr"/>
                      <a:endParaRPr lang="en-US" sz="1200" dirty="0">
                        <a:effectLst/>
                      </a:endParaRPr>
                    </a:p>
                  </a:txBody>
                  <a:tcPr marL="44997" marR="44997" marT="22499" marB="22499" anchor="ctr">
                    <a:lnL>
                      <a:noFill/>
                    </a:lnL>
                    <a:lnR>
                      <a:noFill/>
                    </a:lnR>
                    <a:lnT>
                      <a:noFill/>
                    </a:lnT>
                    <a:lnB>
                      <a:noFill/>
                    </a:lnB>
                    <a:solidFill>
                      <a:srgbClr val="F9F9F9"/>
                    </a:solidFill>
                  </a:tcPr>
                </a:tc>
                <a:tc>
                  <a:txBody>
                    <a:bodyPr/>
                    <a:lstStyle/>
                    <a:p>
                      <a:pPr fontAlgn="ctr"/>
                      <a:r>
                        <a:rPr lang="en-US" sz="1200" dirty="0">
                          <a:effectLst/>
                        </a:rPr>
                        <a:t>Neutralizer</a:t>
                      </a:r>
                    </a:p>
                  </a:txBody>
                  <a:tcPr marL="44997" marR="44997" marT="22499" marB="22499" anchor="ctr">
                    <a:lnL>
                      <a:noFill/>
                    </a:lnL>
                    <a:lnR>
                      <a:noFill/>
                    </a:lnR>
                    <a:lnT>
                      <a:noFill/>
                    </a:lnT>
                    <a:lnB>
                      <a:noFill/>
                    </a:lnB>
                    <a:solidFill>
                      <a:srgbClr val="F9F9F9"/>
                    </a:solidFill>
                  </a:tcPr>
                </a:tc>
                <a:extLst>
                  <a:ext uri="{0D108BD9-81ED-4DB2-BD59-A6C34878D82A}">
                    <a16:rowId xmlns:a16="http://schemas.microsoft.com/office/drawing/2014/main" val="4252031408"/>
                  </a:ext>
                </a:extLst>
              </a:tr>
              <a:tr h="584966">
                <a:tc>
                  <a:txBody>
                    <a:bodyPr/>
                    <a:lstStyle/>
                    <a:p>
                      <a:pPr fontAlgn="ctr"/>
                      <a:endParaRPr lang="en-US" sz="1200" dirty="0">
                        <a:effectLst/>
                      </a:endParaRPr>
                    </a:p>
                  </a:txBody>
                  <a:tcPr marL="44997" marR="44997" marT="22499" marB="22499" anchor="ctr">
                    <a:lnL>
                      <a:noFill/>
                    </a:lnL>
                    <a:lnR>
                      <a:noFill/>
                    </a:lnR>
                    <a:lnT>
                      <a:noFill/>
                    </a:lnT>
                    <a:lnB>
                      <a:noFill/>
                    </a:lnB>
                  </a:tcPr>
                </a:tc>
                <a:tc>
                  <a:txBody>
                    <a:bodyPr/>
                    <a:lstStyle/>
                    <a:p>
                      <a:pPr fontAlgn="ctr"/>
                      <a:r>
                        <a:rPr lang="en-US" sz="1200" dirty="0">
                          <a:effectLst/>
                        </a:rPr>
                        <a:t>5. Leader located apart from subordinates with only limited communication possible</a:t>
                      </a:r>
                    </a:p>
                  </a:txBody>
                  <a:tcPr marL="44997" marR="44997" marT="22499" marB="22499" anchor="ctr">
                    <a:lnL>
                      <a:noFill/>
                    </a:lnL>
                    <a:lnR>
                      <a:noFill/>
                    </a:lnR>
                    <a:lnT>
                      <a:noFill/>
                    </a:lnT>
                    <a:lnB>
                      <a:noFill/>
                    </a:lnB>
                  </a:tcPr>
                </a:tc>
                <a:tc>
                  <a:txBody>
                    <a:bodyPr/>
                    <a:lstStyle/>
                    <a:p>
                      <a:pPr fontAlgn="ctr"/>
                      <a:r>
                        <a:rPr lang="en-US" sz="1200" dirty="0">
                          <a:effectLst/>
                        </a:rPr>
                        <a:t>Neutralizer</a:t>
                      </a:r>
                    </a:p>
                  </a:txBody>
                  <a:tcPr marL="44997" marR="44997" marT="22499" marB="22499" anchor="ctr">
                    <a:lnL>
                      <a:noFill/>
                    </a:lnL>
                    <a:lnR>
                      <a:noFill/>
                    </a:lnR>
                    <a:lnT>
                      <a:noFill/>
                    </a:lnT>
                    <a:lnB>
                      <a:noFill/>
                    </a:lnB>
                  </a:tcPr>
                </a:tc>
                <a:tc>
                  <a:txBody>
                    <a:bodyPr/>
                    <a:lstStyle/>
                    <a:p>
                      <a:pPr fontAlgn="ctr"/>
                      <a:r>
                        <a:rPr lang="en-US" sz="1200" dirty="0">
                          <a:effectLst/>
                        </a:rPr>
                        <a:t>Neutralizer</a:t>
                      </a:r>
                    </a:p>
                  </a:txBody>
                  <a:tcPr marL="44997" marR="44997" marT="22499" marB="22499" anchor="ctr">
                    <a:lnL>
                      <a:noFill/>
                    </a:lnL>
                    <a:lnR>
                      <a:noFill/>
                    </a:lnR>
                    <a:lnT>
                      <a:noFill/>
                    </a:lnT>
                    <a:lnB>
                      <a:noFill/>
                    </a:lnB>
                  </a:tcPr>
                </a:tc>
                <a:extLst>
                  <a:ext uri="{0D108BD9-81ED-4DB2-BD59-A6C34878D82A}">
                    <a16:rowId xmlns:a16="http://schemas.microsoft.com/office/drawing/2014/main" val="3945968854"/>
                  </a:ext>
                </a:extLst>
              </a:tr>
            </a:tbl>
          </a:graphicData>
        </a:graphic>
      </p:graphicFrame>
    </p:spTree>
    <p:extLst>
      <p:ext uri="{BB962C8B-B14F-4D97-AF65-F5344CB8AC3E}">
        <p14:creationId xmlns:p14="http://schemas.microsoft.com/office/powerpoint/2010/main" val="226551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7. What does the concept “substitute for leadership” mean?</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Identify and describe substitutes of leadership.</a:t>
            </a:r>
          </a:p>
        </p:txBody>
      </p:sp>
    </p:spTree>
    <p:extLst>
      <p:ext uri="{BB962C8B-B14F-4D97-AF65-F5344CB8AC3E}">
        <p14:creationId xmlns:p14="http://schemas.microsoft.com/office/powerpoint/2010/main" val="227895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fontScale="90000"/>
          </a:bodyPr>
          <a:lstStyle/>
          <a:p>
            <a:pPr marL="514350" indent="-514350"/>
            <a:r>
              <a:rPr lang="en-US" sz="3600" dirty="0"/>
              <a:t>8. What are the characteristics of transactional, transformational, and charismatic leadership?</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are the defining characteristics of transformational and charismatic leaders?</a:t>
            </a:r>
          </a:p>
        </p:txBody>
      </p:sp>
    </p:spTree>
    <p:extLst>
      <p:ext uri="{BB962C8B-B14F-4D97-AF65-F5344CB8AC3E}">
        <p14:creationId xmlns:p14="http://schemas.microsoft.com/office/powerpoint/2010/main" val="28100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fontScale="90000"/>
          </a:bodyPr>
          <a:lstStyle/>
          <a:p>
            <a:pPr marL="514350" indent="-514350"/>
            <a:r>
              <a:rPr lang="en-US" sz="3600" dirty="0"/>
              <a:t>9. How do different approaches and styles of leadership impact what is needed now?</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is the role of leadership in the 21st century?</a:t>
            </a:r>
          </a:p>
        </p:txBody>
      </p:sp>
      <p:sp>
        <p:nvSpPr>
          <p:cNvPr id="5" name="Rectangle 4">
            <a:extLst>
              <a:ext uri="{FF2B5EF4-FFF2-40B4-BE49-F238E27FC236}">
                <a16:creationId xmlns:a16="http://schemas.microsoft.com/office/drawing/2014/main" id="{E53859D9-688D-4A62-9D28-AF70EF6E310F}"/>
              </a:ext>
            </a:extLst>
          </p:cNvPr>
          <p:cNvSpPr/>
          <p:nvPr/>
        </p:nvSpPr>
        <p:spPr>
          <a:xfrm>
            <a:off x="711200" y="6201175"/>
            <a:ext cx="10856686" cy="415498"/>
          </a:xfrm>
          <a:prstGeom prst="rect">
            <a:avLst/>
          </a:prstGeom>
        </p:spPr>
        <p:txBody>
          <a:bodyPr wrap="square">
            <a:spAutoFit/>
          </a:bodyPr>
          <a:lstStyle/>
          <a:p>
            <a:r>
              <a:rPr lang="en-US" sz="105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endParaRPr lang="en-US"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227873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769257" y="1061551"/>
            <a:ext cx="10099633" cy="5816977"/>
          </a:xfrm>
          <a:prstGeom prst="rect">
            <a:avLst/>
          </a:prstGeom>
        </p:spPr>
        <p:txBody>
          <a:bodyPr wrap="square">
            <a:spAutoFit/>
          </a:bodyPr>
          <a:lstStyle/>
          <a:p>
            <a:r>
              <a:rPr lang="en-US" sz="2800" b="1" dirty="0"/>
              <a:t>After reading this chapter, you should be able to answer these questions:</a:t>
            </a:r>
          </a:p>
          <a:p>
            <a:endParaRPr lang="en-US" sz="2800" dirty="0"/>
          </a:p>
          <a:p>
            <a:pPr marL="342900" indent="-342900">
              <a:buFont typeface="+mj-lt"/>
              <a:buAutoNum type="arabicPeriod"/>
            </a:pPr>
            <a:r>
              <a:rPr lang="en-US" sz="2400" dirty="0"/>
              <a:t>What is the nature of leadership and the leadership process?</a:t>
            </a:r>
          </a:p>
          <a:p>
            <a:pPr marL="342900" indent="-342900">
              <a:buFont typeface="+mj-lt"/>
              <a:buAutoNum type="arabicPeriod"/>
            </a:pPr>
            <a:r>
              <a:rPr lang="en-US" sz="2400" dirty="0"/>
              <a:t>What are the processes associated with people coming to leadership positions?</a:t>
            </a:r>
          </a:p>
          <a:p>
            <a:pPr marL="342900" indent="-342900">
              <a:buFont typeface="+mj-lt"/>
              <a:buAutoNum type="arabicPeriod"/>
            </a:pPr>
            <a:r>
              <a:rPr lang="en-US" sz="2400" dirty="0"/>
              <a:t>How do leaders influence and move their followers to action?</a:t>
            </a:r>
          </a:p>
          <a:p>
            <a:pPr marL="342900" indent="-342900">
              <a:buFont typeface="+mj-lt"/>
              <a:buAutoNum type="arabicPeriod"/>
            </a:pPr>
            <a:r>
              <a:rPr lang="en-US" sz="2400" dirty="0"/>
              <a:t>What are the trait perspectives on leadership?</a:t>
            </a:r>
          </a:p>
          <a:p>
            <a:pPr marL="342900" indent="-342900">
              <a:buFont typeface="+mj-lt"/>
              <a:buAutoNum type="arabicPeriod"/>
            </a:pPr>
            <a:r>
              <a:rPr lang="en-US" sz="2400" dirty="0"/>
              <a:t>What are the behavioral perspectives on leadership?</a:t>
            </a:r>
          </a:p>
          <a:p>
            <a:pPr marL="342900" indent="-342900">
              <a:buFont typeface="+mj-lt"/>
              <a:buAutoNum type="arabicPeriod"/>
            </a:pPr>
            <a:r>
              <a:rPr lang="en-US" sz="2400" dirty="0"/>
              <a:t>What are the situational perspectives on leadership?</a:t>
            </a:r>
          </a:p>
          <a:p>
            <a:pPr marL="342900" indent="-342900">
              <a:buFont typeface="+mj-lt"/>
              <a:buAutoNum type="arabicPeriod"/>
            </a:pPr>
            <a:r>
              <a:rPr lang="en-US" sz="2400" dirty="0"/>
              <a:t>What does the concept “substitute for leadership” mean?</a:t>
            </a:r>
          </a:p>
          <a:p>
            <a:pPr marL="342900" indent="-342900">
              <a:buFont typeface="+mj-lt"/>
              <a:buAutoNum type="arabicPeriod"/>
            </a:pPr>
            <a:r>
              <a:rPr lang="en-US" sz="2400" dirty="0"/>
              <a:t>What are the characteristics of transactional, transformational, and charismatic leadership?</a:t>
            </a:r>
          </a:p>
          <a:p>
            <a:pPr marL="342900" indent="-342900">
              <a:buFont typeface="+mj-lt"/>
              <a:buAutoNum type="arabicPeriod"/>
            </a:pPr>
            <a:r>
              <a:rPr lang="en-US" sz="2400" dirty="0"/>
              <a:t>How do different approaches and styles of leadership impact what is needed now?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a:bodyPr>
          <a:lstStyle/>
          <a:p>
            <a:r>
              <a:rPr lang="en-US" sz="3600" dirty="0"/>
              <a:t>1. What is the nature of leadership and the leadership process?</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is the nature of leadership and the leadership process?</a:t>
            </a:r>
          </a:p>
        </p:txBody>
      </p:sp>
    </p:spTree>
    <p:extLst>
      <p:ext uri="{BB962C8B-B14F-4D97-AF65-F5344CB8AC3E}">
        <p14:creationId xmlns:p14="http://schemas.microsoft.com/office/powerpoint/2010/main" val="34662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12.3</a:t>
            </a:r>
            <a:r>
              <a:rPr lang="en-US" b="0" dirty="0"/>
              <a:t> </a:t>
            </a:r>
            <a:r>
              <a:rPr lang="en-US" dirty="0"/>
              <a:t>The Leadership Process</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12.3. The diagram shows the leadership process shaped by four components: the “Leader,” the “Followers,” the “Context,” and the “Consequence (example, suspicion, trust, dislike, affection).” It shows how the leader, the followers, and the context relate to each other and combine together to affect the final consequence, depicted by a collection of arrows, all pointing at the consequence. The arrows are further directed toward the overall leadership process implying that they all contribute to the process. It also shows the consequence responding back to affect the leader, the followers, and the context, depicted by arrows. Each component is also shown connected to the other by arrows indicating that they are all interdependent.">
            <a:extLst>
              <a:ext uri="{FF2B5EF4-FFF2-40B4-BE49-F238E27FC236}">
                <a16:creationId xmlns:a16="http://schemas.microsoft.com/office/drawing/2014/main" id="{C66F9005-97A8-4A52-9BB7-BB86586DD0EE}"/>
              </a:ext>
            </a:extLst>
          </p:cNvPr>
          <p:cNvPicPr>
            <a:picLocks noChangeAspect="1"/>
          </p:cNvPicPr>
          <p:nvPr/>
        </p:nvPicPr>
        <p:blipFill>
          <a:blip r:embed="rId2"/>
          <a:stretch>
            <a:fillRect/>
          </a:stretch>
        </p:blipFill>
        <p:spPr>
          <a:xfrm>
            <a:off x="2592444" y="857092"/>
            <a:ext cx="6607540" cy="56315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fontScale="90000"/>
          </a:bodyPr>
          <a:lstStyle/>
          <a:p>
            <a:r>
              <a:rPr lang="en-US" sz="3600" dirty="0"/>
              <a:t>2. What are the processes associated with people coming to leadership positions?</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dirty="0"/>
              <a:t>What are the processes associated with people coming to leadership positions?</a:t>
            </a:r>
          </a:p>
        </p:txBody>
      </p:sp>
    </p:spTree>
    <p:extLst>
      <p:ext uri="{BB962C8B-B14F-4D97-AF65-F5344CB8AC3E}">
        <p14:creationId xmlns:p14="http://schemas.microsoft.com/office/powerpoint/2010/main" val="165791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12.5</a:t>
            </a:r>
            <a:r>
              <a:rPr lang="en-US" b="0" dirty="0"/>
              <a:t> </a:t>
            </a:r>
            <a:r>
              <a:rPr lang="en-US" dirty="0"/>
              <a:t>The Leader-Follower Power Relationship</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12.5. The diagram shows three text boxes connected to each other by rightward arrows. The first text box titled “Leader” reads, “Influence and power tactic (example, use of rationality).” The second text box titled “Follower Compliance” lists four components namely, “Alienation and resistance,” “Calculative compliance,” “Identification,” and “Internalization.” Another factor, “Commitment” is further shown as a sub-component of “Internalization.” The third text box titled “Group Effectiveness” lists three components namely, “Follower satisfaction,” “Follower motivation,” and “Follower performance.” A text at the bottom further reads, “Effective leadership is more likely to occur when the leader’s influence flows out of rationality, expertise, moralistic appeal, and/or referent power.”">
            <a:extLst>
              <a:ext uri="{FF2B5EF4-FFF2-40B4-BE49-F238E27FC236}">
                <a16:creationId xmlns:a16="http://schemas.microsoft.com/office/drawing/2014/main" id="{A5EF6560-1757-4711-BD52-52FC37FA367B}"/>
              </a:ext>
            </a:extLst>
          </p:cNvPr>
          <p:cNvPicPr>
            <a:picLocks noChangeAspect="1"/>
          </p:cNvPicPr>
          <p:nvPr/>
        </p:nvPicPr>
        <p:blipFill>
          <a:blip r:embed="rId2"/>
          <a:stretch>
            <a:fillRect/>
          </a:stretch>
        </p:blipFill>
        <p:spPr>
          <a:xfrm>
            <a:off x="1177363" y="1698172"/>
            <a:ext cx="10060573" cy="38341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fontScale="90000"/>
          </a:bodyPr>
          <a:lstStyle/>
          <a:p>
            <a:r>
              <a:rPr lang="en-US" dirty="0"/>
              <a:t>Exhibit 12.6</a:t>
            </a:r>
            <a:r>
              <a:rPr lang="en-US" b="0" dirty="0"/>
              <a:t> </a:t>
            </a:r>
            <a:r>
              <a:rPr lang="en-US" dirty="0"/>
              <a:t>Tannenbaum and Schmidt’s Leadership Continuum</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7681911" cy="246221"/>
          </a:xfrm>
          <a:prstGeom prst="rect">
            <a:avLst/>
          </a:prstGeom>
          <a:noFill/>
        </p:spPr>
        <p:txBody>
          <a:bodyPr wrap="none" rtlCol="0">
            <a:spAutoFit/>
          </a:bodyPr>
          <a:lstStyle/>
          <a:p>
            <a:r>
              <a:rPr lang="en-US" sz="1000" i="1" dirty="0"/>
              <a:t>Source:</a:t>
            </a:r>
            <a:r>
              <a:rPr lang="en-US" sz="1000" dirty="0"/>
              <a:t> Modified from R. Tannenbaum and W. H. Schmidt. May—June 1971. How to choose a leadership pattern. </a:t>
            </a:r>
            <a:r>
              <a:rPr lang="en-US" sz="1000" i="1" dirty="0"/>
              <a:t>Harvard Business Review</a:t>
            </a:r>
            <a:r>
              <a:rPr lang="en-US" sz="1000" dirty="0"/>
              <a:t>, 167.</a:t>
            </a:r>
          </a:p>
        </p:txBody>
      </p:sp>
      <p:pic>
        <p:nvPicPr>
          <p:cNvPr id="4" name="Picture 3" descr="Exhibit 12.6. The diagram illustrates the continuum of leadership behavior as a range of activities related to the degree of authority used by the manager (depicted on the left) and to the area of freedom available to subordinates (depicted on the right) in arriving at decisions. A broad range of leadership styles has been depicted on the continuum between two extremes of autocratic and free rein. The left side shows a style labeled “Boss-Centered Leadership” while the right side shows a style labeled “Subordinate-Centered Leadership.” A text at the extreme left of the diagram reads “Autocratic leader is dominant in making decisions” and a text at the extreme right reads “Free rein-followers are free to choose; leader becomes passive,” indicating that on moving from left to right, authority moves from manager-oriented decision making to subordinate oriented decision making. It further shows seven styles placed on the continuum, from left to right as follows: Manager makes decision and announces it; Manager “sells” decision; Manager presents ideas and invites questions; Manager presents tentative decision subject to change; Manager presents problem, gets suggestions, makes decision; Manager defines limits, asks group to make decision; Manager permits subordinates to function within limits defined by superior. A scale appears at the bottom of the continuum measuring the level of participation, with the styles toward the left of the continuum labeled “Low” and the styles toward the right labeled “High.”">
            <a:extLst>
              <a:ext uri="{FF2B5EF4-FFF2-40B4-BE49-F238E27FC236}">
                <a16:creationId xmlns:a16="http://schemas.microsoft.com/office/drawing/2014/main" id="{E76924ED-7790-43D5-9E23-EA3B3DE20CAC}"/>
              </a:ext>
            </a:extLst>
          </p:cNvPr>
          <p:cNvPicPr>
            <a:picLocks noChangeAspect="1"/>
          </p:cNvPicPr>
          <p:nvPr/>
        </p:nvPicPr>
        <p:blipFill>
          <a:blip r:embed="rId2"/>
          <a:stretch>
            <a:fillRect/>
          </a:stretch>
        </p:blipFill>
        <p:spPr>
          <a:xfrm>
            <a:off x="497635" y="1194321"/>
            <a:ext cx="11278446" cy="49064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Exhibit 12.7</a:t>
            </a:r>
            <a:r>
              <a:rPr lang="en-US" b="0" dirty="0"/>
              <a:t> </a:t>
            </a:r>
            <a:r>
              <a:rPr lang="en-US" dirty="0"/>
              <a:t>Leadership Behavior and the Uses of Power</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7369325" cy="246221"/>
          </a:xfrm>
          <a:prstGeom prst="rect">
            <a:avLst/>
          </a:prstGeom>
          <a:noFill/>
        </p:spPr>
        <p:txBody>
          <a:bodyPr wrap="none" rtlCol="0">
            <a:spAutoFit/>
          </a:bodyPr>
          <a:lstStyle/>
          <a:p>
            <a:r>
              <a:rPr lang="en-US" sz="1000" b="1" i="1" dirty="0"/>
              <a:t>Source:</a:t>
            </a:r>
            <a:r>
              <a:rPr lang="en-US" sz="1000" dirty="0"/>
              <a:t> Modified from J. P. Muczyk and B. C. Reimann. 1987. The case for directive leadership. </a:t>
            </a:r>
            <a:r>
              <a:rPr lang="en-US" sz="1000" i="1" dirty="0"/>
              <a:t>Academy of Management Executive</a:t>
            </a:r>
            <a:r>
              <a:rPr lang="en-US" sz="1000" dirty="0"/>
              <a:t>, 1:304.</a:t>
            </a:r>
          </a:p>
        </p:txBody>
      </p:sp>
      <p:pic>
        <p:nvPicPr>
          <p:cNvPr id="4" name="Picture 3" descr="Exhibit 12.7.. The diagram shows the leadership style matrix divided into four quadrants numbered 1 through 4. Each quadrant lists a leadership style and the level of decision-making and directing power in that style. The horizontal axis along the matrix is labeled “Amount of Employee Participation in Decision-Making” with “Low” labeled on the extreme left and “High” labeled on the extreme right. The vertical axis is labeled “Amount of Leader Direction” with “High” labeled at the top and “Low” labeled at the bottom. The quadrants in the matrix read as follows. (1) Directive Autocrat: High leader decision-making power; High leader directing power. (2) Permissive Autocrat: High leader decision-making power; Low leader directing power. (3) Directive Autocrat: Low leader decision-making power; High leader directing power. (4) Permissive Autocrat: Low leader decision-making power; Low leader directing power. The diagram indicates that “Directive Autocrat” with high decision-making power and directing power involves a high amount of leader direction and low amount of employee participation in decision-making. “Permissive Autocrat” with high decision-making power and low directing power involves a low amount of leader direction and low amount of employee participation in decision-making. “Directive Autocrat” with low decision-making power and high directing power involves a high amount of leader direction and high amount of employee participation in decision-making. “Permissive Autocrat” with low decision-making power and low directing power involves a low amount of leader direction and high amount of employee participation in decision-making.">
            <a:extLst>
              <a:ext uri="{FF2B5EF4-FFF2-40B4-BE49-F238E27FC236}">
                <a16:creationId xmlns:a16="http://schemas.microsoft.com/office/drawing/2014/main" id="{13C6137F-5DB6-4584-9279-B43CE780C56B}"/>
              </a:ext>
            </a:extLst>
          </p:cNvPr>
          <p:cNvPicPr>
            <a:picLocks noChangeAspect="1"/>
          </p:cNvPicPr>
          <p:nvPr/>
        </p:nvPicPr>
        <p:blipFill>
          <a:blip r:embed="rId2"/>
          <a:stretch>
            <a:fillRect/>
          </a:stretch>
        </p:blipFill>
        <p:spPr>
          <a:xfrm>
            <a:off x="791066" y="1474238"/>
            <a:ext cx="10674409" cy="3626314"/>
          </a:xfrm>
          <a:prstGeom prst="rect">
            <a:avLst/>
          </a:prstGeom>
        </p:spPr>
      </p:pic>
    </p:spTree>
    <p:extLst>
      <p:ext uri="{BB962C8B-B14F-4D97-AF65-F5344CB8AC3E}">
        <p14:creationId xmlns:p14="http://schemas.microsoft.com/office/powerpoint/2010/main" val="183506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3. How do leaders influence and move their followers to action?</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is the role of the leader and follower in the leadership process?</a:t>
            </a:r>
          </a:p>
          <a:p>
            <a:pPr marL="514350" indent="-514350">
              <a:buFont typeface="+mj-lt"/>
              <a:buAutoNum type="arabicPeriod"/>
            </a:pPr>
            <a:r>
              <a:rPr lang="en-US" sz="3600" dirty="0"/>
              <a:t>How do the theories of Tannenbaum and Schmidt’s leadership continuum and McGregor’s Theory X and Theory Y attempt to define leadership?</a:t>
            </a:r>
          </a:p>
        </p:txBody>
      </p:sp>
    </p:spTree>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10523</TotalTime>
  <Words>828</Words>
  <Application>Microsoft Macintosh PowerPoint</Application>
  <PresentationFormat>Widescreen</PresentationFormat>
  <Paragraphs>101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Organizational Behavior</vt:lpstr>
      <vt:lpstr>Learning Outcomes</vt:lpstr>
      <vt:lpstr>1. What is the nature of leadership and the leadership process?</vt:lpstr>
      <vt:lpstr>Exhibit 12.3 The Leadership Process</vt:lpstr>
      <vt:lpstr>2. What are the processes associated with people coming to leadership positions?</vt:lpstr>
      <vt:lpstr>Exhibit 12.5 The Leader-Follower Power Relationship</vt:lpstr>
      <vt:lpstr>Exhibit 12.6 Tannenbaum and Schmidt’s Leadership Continuum</vt:lpstr>
      <vt:lpstr>Exhibit 12.7 Leadership Behavior and the Uses of Power</vt:lpstr>
      <vt:lpstr>3. How do leaders influence and move their followers to action?</vt:lpstr>
      <vt:lpstr>4. What are the trait perspectives on leadership?</vt:lpstr>
      <vt:lpstr>Exhibit 12.9 Blake and Mouton’s Managerial Grid</vt:lpstr>
      <vt:lpstr>5. What are the behavioral perspectives on leadership?</vt:lpstr>
      <vt:lpstr>Exhibit 12.10 Fiedler’s Contingency Model of Leader-Situation Matches</vt:lpstr>
      <vt:lpstr>Exhibit 12.11 The Path-Goal Leadership Model </vt:lpstr>
      <vt:lpstr>6. What are the situational perspectives on leadership?</vt:lpstr>
      <vt:lpstr>Table 12.1 Substitutes for and Neutralizers of Leader Behavior</vt:lpstr>
      <vt:lpstr>7. What does the concept “substitute for leadership” mean?</vt:lpstr>
      <vt:lpstr>8. What are the characteristics of transactional, transformational, and charismatic leadership?</vt:lpstr>
      <vt:lpstr>9. How do different approaches and styles of leadership impact what is needed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107</cp:revision>
  <dcterms:created xsi:type="dcterms:W3CDTF">2018-05-29T21:16:34Z</dcterms:created>
  <dcterms:modified xsi:type="dcterms:W3CDTF">2019-10-28T16:50:11Z</dcterms:modified>
</cp:coreProperties>
</file>