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277" r:id="rId3"/>
    <p:sldId id="334" r:id="rId4"/>
    <p:sldId id="353" r:id="rId5"/>
    <p:sldId id="354" r:id="rId6"/>
    <p:sldId id="358" r:id="rId7"/>
    <p:sldId id="348" r:id="rId8"/>
    <p:sldId id="359" r:id="rId9"/>
    <p:sldId id="347" r:id="rId10"/>
    <p:sldId id="355" r:id="rId11"/>
    <p:sldId id="345" r:id="rId12"/>
    <p:sldId id="297" r:id="rId13"/>
    <p:sldId id="356" r:id="rId14"/>
    <p:sldId id="357" r:id="rId15"/>
    <p:sldId id="349" r:id="rId16"/>
    <p:sldId id="35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68" autoAdjust="0"/>
    <p:restoredTop sz="94292" autoAdjust="0"/>
  </p:normalViewPr>
  <p:slideViewPr>
    <p:cSldViewPr snapToGrid="0" snapToObjects="1">
      <p:cViewPr varScale="1">
        <p:scale>
          <a:sx n="61" d="100"/>
          <a:sy n="61" d="100"/>
        </p:scale>
        <p:origin x="248" y="11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3168"/>
    </p:cViewPr>
  </p:sorterViewPr>
  <p:notesViewPr>
    <p:cSldViewPr snapToGrid="0" snapToObjects="1">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4E85F3-DCCA-4816-BB2C-8589578B07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337609D-197A-4070-8E34-D131044A0B2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08A76F-2B05-413E-976F-0BF7E126CE6E}" type="datetimeFigureOut">
              <a:rPr lang="en-US" smtClean="0"/>
              <a:pPr/>
              <a:t>10/28/19</a:t>
            </a:fld>
            <a:endParaRPr lang="en-US" dirty="0"/>
          </a:p>
        </p:txBody>
      </p:sp>
      <p:sp>
        <p:nvSpPr>
          <p:cNvPr id="4" name="Footer Placeholder 3">
            <a:extLst>
              <a:ext uri="{FF2B5EF4-FFF2-40B4-BE49-F238E27FC236}">
                <a16:creationId xmlns:a16="http://schemas.microsoft.com/office/drawing/2014/main" id="{0B96A07A-CB8B-4321-B59D-6B20ACB61E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E18B78C-6CA7-44A1-B4BC-BE372BEE2B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3627B9-656A-4537-BCB7-741F9BAE6DE3}" type="slidenum">
              <a:rPr lang="en-US" smtClean="0"/>
              <a:pPr/>
              <a:t>‹#›</a:t>
            </a:fld>
            <a:endParaRPr lang="en-US" dirty="0"/>
          </a:p>
        </p:txBody>
      </p:sp>
    </p:spTree>
    <p:extLst>
      <p:ext uri="{BB962C8B-B14F-4D97-AF65-F5344CB8AC3E}">
        <p14:creationId xmlns:p14="http://schemas.microsoft.com/office/powerpoint/2010/main" val="1163424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335C6-3C3E-4B80-A9C6-74F0A1957479}" type="datetimeFigureOut">
              <a:rPr lang="en-US" smtClean="0"/>
              <a:pPr/>
              <a:t>10/28/19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91A0EE-5618-4FFB-9C66-974DDFCAFAC6}" type="slidenum">
              <a:rPr lang="en-US" smtClean="0"/>
              <a:pPr/>
              <a:t>‹#›</a:t>
            </a:fld>
            <a:endParaRPr lang="en-US" dirty="0"/>
          </a:p>
        </p:txBody>
      </p:sp>
    </p:spTree>
    <p:extLst>
      <p:ext uri="{BB962C8B-B14F-4D97-AF65-F5344CB8AC3E}">
        <p14:creationId xmlns:p14="http://schemas.microsoft.com/office/powerpoint/2010/main" val="2464077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91A0EE-5618-4FFB-9C66-974DDFCAFAC6}" type="slidenum">
              <a:rPr lang="en-US" smtClean="0"/>
              <a:pPr/>
              <a:t>1</a:t>
            </a:fld>
            <a:endParaRPr lang="en-US" dirty="0"/>
          </a:p>
        </p:txBody>
      </p:sp>
    </p:spTree>
    <p:extLst>
      <p:ext uri="{BB962C8B-B14F-4D97-AF65-F5344CB8AC3E}">
        <p14:creationId xmlns:p14="http://schemas.microsoft.com/office/powerpoint/2010/main" val="7771177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498249"/>
            <a:ext cx="9144000" cy="1011237"/>
          </a:xfrm>
        </p:spPr>
        <p:txBody>
          <a:bodyPr anchor="b"/>
          <a:lstStyle>
            <a:lvl1pPr algn="ctr">
              <a:defRPr sz="6000"/>
            </a:lvl1pPr>
          </a:lstStyle>
          <a:p>
            <a:r>
              <a:rPr lang="en-US" dirty="0"/>
              <a:t>Principles of Management</a:t>
            </a:r>
          </a:p>
        </p:txBody>
      </p:sp>
      <p:sp>
        <p:nvSpPr>
          <p:cNvPr id="5" name="Footer Placeholder 4"/>
          <p:cNvSpPr>
            <a:spLocks noGrp="1"/>
          </p:cNvSpPr>
          <p:nvPr>
            <p:ph type="ftr" sz="quarter" idx="11"/>
          </p:nvPr>
        </p:nvSpPr>
        <p:spPr>
          <a:xfrm>
            <a:off x="1523999" y="6356350"/>
            <a:ext cx="8549898" cy="354416"/>
          </a:xfrm>
        </p:spPr>
        <p:txBody>
          <a:bodyPr/>
          <a:lstStyle/>
          <a:p>
            <a:endParaRPr lang="en-US" dirty="0"/>
          </a:p>
        </p:txBody>
      </p:sp>
      <p:sp>
        <p:nvSpPr>
          <p:cNvPr id="9" name="Picture Placeholder 8"/>
          <p:cNvSpPr>
            <a:spLocks noGrp="1"/>
          </p:cNvSpPr>
          <p:nvPr>
            <p:ph type="pic" sz="quarter" idx="13"/>
          </p:nvPr>
        </p:nvSpPr>
        <p:spPr>
          <a:xfrm>
            <a:off x="3983831" y="2390620"/>
            <a:ext cx="4224337" cy="3851130"/>
          </a:xfrm>
        </p:spPr>
        <p:txBody>
          <a:bodyPr>
            <a:normAutofit/>
          </a:bodyPr>
          <a:lstStyle>
            <a:lvl1pPr marL="0" indent="0">
              <a:buNone/>
              <a:defRPr sz="1200"/>
            </a:lvl1pPr>
          </a:lstStyle>
          <a:p>
            <a:endParaRPr lang="en-US" dirty="0"/>
          </a:p>
        </p:txBody>
      </p:sp>
      <p:sp>
        <p:nvSpPr>
          <p:cNvPr id="10" name="Title 1"/>
          <p:cNvSpPr txBox="1">
            <a:spLocks/>
          </p:cNvSpPr>
          <p:nvPr userDrawn="1"/>
        </p:nvSpPr>
        <p:spPr>
          <a:xfrm>
            <a:off x="1523999" y="1509485"/>
            <a:ext cx="9144000" cy="672883"/>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accent6"/>
                </a:solidFill>
                <a:latin typeface="+mj-lt"/>
                <a:ea typeface="+mj-ea"/>
                <a:cs typeface="+mj-cs"/>
              </a:defRPr>
            </a:lvl1pPr>
          </a:lstStyle>
          <a:p>
            <a:endParaRPr lang="en-US" sz="6400" dirty="0">
              <a:solidFill>
                <a:schemeClr val="accent5"/>
              </a:solidFill>
            </a:endParaRPr>
          </a:p>
        </p:txBody>
      </p:sp>
      <p:sp>
        <p:nvSpPr>
          <p:cNvPr id="11" name="Text Placeholder 10"/>
          <p:cNvSpPr>
            <a:spLocks noGrp="1"/>
          </p:cNvSpPr>
          <p:nvPr>
            <p:ph type="body" sz="quarter" idx="14" hasCustomPrompt="1"/>
          </p:nvPr>
        </p:nvSpPr>
        <p:spPr>
          <a:xfrm>
            <a:off x="1524000" y="1509713"/>
            <a:ext cx="9144000" cy="443778"/>
          </a:xfrm>
        </p:spPr>
        <p:txBody>
          <a:bodyPr>
            <a:noAutofit/>
          </a:bodyPr>
          <a:lstStyle>
            <a:lvl1pPr marL="0" indent="0" algn="ctr">
              <a:buNone/>
              <a:defRPr lang="en-US" sz="2400" b="1" baseline="0" smtClean="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US" dirty="0"/>
              <a:t>Chapter 2 MAKING ETHICAL DECISIONS AND MANAGING A SOCIALLY RESPONSIBLE BUSINESS</a:t>
            </a:r>
          </a:p>
        </p:txBody>
      </p:sp>
      <p:sp>
        <p:nvSpPr>
          <p:cNvPr id="12" name="TextBox 11"/>
          <p:cNvSpPr txBox="1"/>
          <p:nvPr userDrawn="1"/>
        </p:nvSpPr>
        <p:spPr>
          <a:xfrm>
            <a:off x="4218708" y="1946841"/>
            <a:ext cx="375458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PowerPoint Image Slideshow</a:t>
            </a:r>
          </a:p>
          <a:p>
            <a:pPr algn="ctr"/>
            <a:endParaRPr lang="en-US" sz="1600" dirty="0"/>
          </a:p>
        </p:txBody>
      </p:sp>
      <p:pic>
        <p:nvPicPr>
          <p:cNvPr id="3" name="Picture 2">
            <a:extLst>
              <a:ext uri="{FF2B5EF4-FFF2-40B4-BE49-F238E27FC236}">
                <a16:creationId xmlns:a16="http://schemas.microsoft.com/office/drawing/2014/main" id="{437CAF15-C972-4CAD-BAF0-DCC7EAAD1F4F}"/>
              </a:ext>
            </a:extLst>
          </p:cNvPr>
          <p:cNvPicPr>
            <a:picLocks noChangeAspect="1"/>
          </p:cNvPicPr>
          <p:nvPr userDrawn="1"/>
        </p:nvPicPr>
        <p:blipFill>
          <a:blip r:embed="rId3"/>
          <a:stretch>
            <a:fillRect/>
          </a:stretch>
        </p:blipFill>
        <p:spPr>
          <a:xfrm>
            <a:off x="4661655" y="2381735"/>
            <a:ext cx="3003697" cy="3860015"/>
          </a:xfrm>
          <a:prstGeom prst="rect">
            <a:avLst/>
          </a:prstGeom>
        </p:spPr>
      </p:pic>
    </p:spTree>
    <p:extLst>
      <p:ext uri="{BB962C8B-B14F-4D97-AF65-F5344CB8AC3E}">
        <p14:creationId xmlns:p14="http://schemas.microsoft.com/office/powerpoint/2010/main" val="100249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dirty="0"/>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94947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88330"/>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dirty="0"/>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711272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88330"/>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dirty="0"/>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3484324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88330"/>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dirty="0"/>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376872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466148"/>
          </a:xfrm>
        </p:spPr>
        <p:txBody>
          <a:bodyPr>
            <a:normAutofit/>
          </a:bodyPr>
          <a:lstStyle>
            <a:lvl1pPr>
              <a:defRPr sz="2800" b="1"/>
            </a:lvl1pPr>
          </a:lstStyle>
          <a:p>
            <a:r>
              <a:rPr lang="en-US" dirty="0"/>
              <a:t>Figure #.#</a:t>
            </a:r>
          </a:p>
        </p:txBody>
      </p:sp>
      <p:sp>
        <p:nvSpPr>
          <p:cNvPr id="3" name="Content Placeholder 2"/>
          <p:cNvSpPr>
            <a:spLocks noGrp="1"/>
          </p:cNvSpPr>
          <p:nvPr>
            <p:ph sz="half" idx="1"/>
          </p:nvPr>
        </p:nvSpPr>
        <p:spPr>
          <a:xfrm>
            <a:off x="838200" y="1010661"/>
            <a:ext cx="5181600" cy="516630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010661"/>
            <a:ext cx="5181600" cy="5166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838200" y="6356350"/>
            <a:ext cx="9414164" cy="365125"/>
          </a:xfrm>
        </p:spPr>
        <p:txBody>
          <a:bodyPr/>
          <a:lstStyle/>
          <a:p>
            <a:endParaRPr lang="en-US" dirty="0"/>
          </a:p>
        </p:txBody>
      </p:sp>
    </p:spTree>
    <p:extLst>
      <p:ext uri="{BB962C8B-B14F-4D97-AF65-F5344CB8AC3E}">
        <p14:creationId xmlns:p14="http://schemas.microsoft.com/office/powerpoint/2010/main" val="345437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535420"/>
          </a:xfrm>
        </p:spPr>
        <p:txBody>
          <a:bodyPr>
            <a:normAutofit/>
          </a:bodyPr>
          <a:lstStyle>
            <a:lvl1pPr>
              <a:defRPr sz="2800" b="1" baseline="0"/>
            </a:lvl1pPr>
          </a:lstStyle>
          <a:p>
            <a:r>
              <a:rPr lang="en-US" dirty="0"/>
              <a:t>Figure #.#</a:t>
            </a:r>
          </a:p>
        </p:txBody>
      </p:sp>
      <p:sp>
        <p:nvSpPr>
          <p:cNvPr id="4" name="Footer Placeholder 3"/>
          <p:cNvSpPr>
            <a:spLocks noGrp="1"/>
          </p:cNvSpPr>
          <p:nvPr>
            <p:ph type="ftr" sz="quarter" idx="11"/>
          </p:nvPr>
        </p:nvSpPr>
        <p:spPr>
          <a:xfrm>
            <a:off x="97536" y="6205728"/>
            <a:ext cx="10180320" cy="442595"/>
          </a:xfrm>
        </p:spPr>
        <p:txBody>
          <a:bodyPr/>
          <a:lstStyle/>
          <a:p>
            <a:pPr algn="l"/>
            <a:r>
              <a:rPr lang="en-US" dirty="0"/>
              <a:t>This OpenStax ancillary resource is © Rice University under a CC BY 4.0 International license; it may be reproduced or modified but must be attributed to OpenStax, Rice University and any changes must be noted.</a:t>
            </a:r>
          </a:p>
        </p:txBody>
      </p:sp>
      <p:sp>
        <p:nvSpPr>
          <p:cNvPr id="7" name="Content Placeholder 6"/>
          <p:cNvSpPr>
            <a:spLocks noGrp="1"/>
          </p:cNvSpPr>
          <p:nvPr>
            <p:ph sz="quarter" idx="12"/>
          </p:nvPr>
        </p:nvSpPr>
        <p:spPr>
          <a:xfrm>
            <a:off x="838200" y="1011383"/>
            <a:ext cx="10515600" cy="3255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6"/>
          <p:cNvSpPr>
            <a:spLocks noGrp="1"/>
          </p:cNvSpPr>
          <p:nvPr>
            <p:ph sz="quarter" idx="13" hasCustomPrompt="1"/>
          </p:nvPr>
        </p:nvSpPr>
        <p:spPr>
          <a:xfrm>
            <a:off x="838200" y="4378037"/>
            <a:ext cx="10515600" cy="1627909"/>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686173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endParaRPr lang="en-US" dirty="0"/>
          </a:p>
        </p:txBody>
      </p:sp>
      <p:sp>
        <p:nvSpPr>
          <p:cNvPr id="3" name="Footer Placeholder 2"/>
          <p:cNvSpPr>
            <a:spLocks noGrp="1"/>
          </p:cNvSpPr>
          <p:nvPr>
            <p:ph type="ftr" sz="quarter" idx="10"/>
          </p:nvPr>
        </p:nvSpPr>
        <p:spPr/>
        <p:txBody>
          <a:bodyPr/>
          <a:lstStyle/>
          <a:p>
            <a:endParaRPr lang="en-US" dirty="0"/>
          </a:p>
        </p:txBody>
      </p:sp>
      <p:sp>
        <p:nvSpPr>
          <p:cNvPr id="5" name="Content Placeholder 4"/>
          <p:cNvSpPr>
            <a:spLocks noGrp="1"/>
          </p:cNvSpPr>
          <p:nvPr>
            <p:ph sz="quarter" idx="11" hasCustomPrompt="1"/>
          </p:nvPr>
        </p:nvSpPr>
        <p:spPr>
          <a:xfrm>
            <a:off x="838200" y="900545"/>
            <a:ext cx="10515600" cy="5347855"/>
          </a:xfrm>
        </p:spPr>
        <p:txBody>
          <a:bodyPr/>
          <a:lstStyle>
            <a:lvl1pPr marL="0" indent="0">
              <a:buNone/>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2568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1661383"/>
          </a:xfrm>
        </p:spPr>
        <p:txBody>
          <a:bodyPr/>
          <a:lstStyle>
            <a:lvl1pPr>
              <a:defRPr sz="3200" b="1"/>
            </a:lvl1pPr>
          </a:lstStyle>
          <a:p>
            <a:endParaRPr lang="en-US" dirty="0"/>
          </a:p>
        </p:txBody>
      </p:sp>
      <p:sp>
        <p:nvSpPr>
          <p:cNvPr id="3" name="Footer Placeholder 2"/>
          <p:cNvSpPr>
            <a:spLocks noGrp="1"/>
          </p:cNvSpPr>
          <p:nvPr>
            <p:ph type="ftr" sz="quarter" idx="10"/>
          </p:nvPr>
        </p:nvSpPr>
        <p:spPr/>
        <p:txBody>
          <a:bodyPr/>
          <a:lstStyle/>
          <a:p>
            <a:endParaRPr lang="en-US" dirty="0"/>
          </a:p>
        </p:txBody>
      </p:sp>
      <p:sp>
        <p:nvSpPr>
          <p:cNvPr id="5" name="Content Placeholder 4"/>
          <p:cNvSpPr>
            <a:spLocks noGrp="1"/>
          </p:cNvSpPr>
          <p:nvPr>
            <p:ph sz="quarter" idx="11"/>
          </p:nvPr>
        </p:nvSpPr>
        <p:spPr>
          <a:xfrm>
            <a:off x="838200" y="2372497"/>
            <a:ext cx="10515600" cy="3875903"/>
          </a:xfrm>
        </p:spPr>
        <p:txBody>
          <a:bodyPr>
            <a:normAutofit/>
          </a:bodyPr>
          <a:lstStyle>
            <a:lvl1pPr marL="457200" indent="-457200">
              <a:buFont typeface="+mj-lt"/>
              <a:buAutoNum type="arabicPeriod"/>
              <a:defRPr sz="3600"/>
            </a:lvl1pPr>
            <a:lvl2pPr marL="914400" marR="0" indent="-457200" algn="l" defTabSz="914400" rtl="0" eaLnBrk="1" fontAlgn="auto" latinLnBrk="0" hangingPunct="1">
              <a:lnSpc>
                <a:spcPct val="90000"/>
              </a:lnSpc>
              <a:spcBef>
                <a:spcPts val="500"/>
              </a:spcBef>
              <a:spcAft>
                <a:spcPts val="0"/>
              </a:spcAft>
              <a:buClrTx/>
              <a:buSzTx/>
              <a:buFont typeface="+mj-lt"/>
              <a:buAutoNum type="alphaLcPeriod"/>
              <a:tabLst/>
              <a:defRPr sz="3200"/>
            </a:lvl2pPr>
          </a:lstStyle>
          <a:p>
            <a:pPr lvl="1"/>
            <a:endParaRPr lang="en-US" dirty="0"/>
          </a:p>
        </p:txBody>
      </p:sp>
    </p:spTree>
    <p:extLst>
      <p:ext uri="{BB962C8B-B14F-4D97-AF65-F5344CB8AC3E}">
        <p14:creationId xmlns:p14="http://schemas.microsoft.com/office/powerpoint/2010/main" val="1648461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1661383"/>
          </a:xfrm>
        </p:spPr>
        <p:txBody>
          <a:bodyPr/>
          <a:lstStyle>
            <a:lvl1pPr>
              <a:defRPr sz="3200" b="1"/>
            </a:lvl1pPr>
          </a:lstStyle>
          <a:p>
            <a:endParaRPr lang="en-US" dirty="0"/>
          </a:p>
        </p:txBody>
      </p:sp>
      <p:sp>
        <p:nvSpPr>
          <p:cNvPr id="3" name="Footer Placeholder 2"/>
          <p:cNvSpPr>
            <a:spLocks noGrp="1"/>
          </p:cNvSpPr>
          <p:nvPr>
            <p:ph type="ftr" sz="quarter" idx="10"/>
          </p:nvPr>
        </p:nvSpPr>
        <p:spPr/>
        <p:txBody>
          <a:bodyPr/>
          <a:lstStyle/>
          <a:p>
            <a:endParaRPr lang="en-US" dirty="0"/>
          </a:p>
        </p:txBody>
      </p:sp>
      <p:sp>
        <p:nvSpPr>
          <p:cNvPr id="5" name="Content Placeholder 4"/>
          <p:cNvSpPr>
            <a:spLocks noGrp="1"/>
          </p:cNvSpPr>
          <p:nvPr>
            <p:ph sz="quarter" idx="11"/>
          </p:nvPr>
        </p:nvSpPr>
        <p:spPr>
          <a:xfrm>
            <a:off x="838200" y="2372497"/>
            <a:ext cx="10515600" cy="3875903"/>
          </a:xfrm>
        </p:spPr>
        <p:txBody>
          <a:bodyPr>
            <a:normAutofit/>
          </a:bodyPr>
          <a:lstStyle>
            <a:lvl1pPr marL="457200" indent="-457200">
              <a:buFont typeface="+mj-lt"/>
              <a:buAutoNum type="arabicPeriod"/>
              <a:defRPr sz="3600"/>
            </a:lvl1pPr>
            <a:lvl2pPr marL="914400" marR="0" indent="-457200" algn="l" defTabSz="914400" rtl="0" eaLnBrk="1" fontAlgn="auto" latinLnBrk="0" hangingPunct="1">
              <a:lnSpc>
                <a:spcPct val="90000"/>
              </a:lnSpc>
              <a:spcBef>
                <a:spcPts val="500"/>
              </a:spcBef>
              <a:spcAft>
                <a:spcPts val="0"/>
              </a:spcAft>
              <a:buClrTx/>
              <a:buSzTx/>
              <a:buFont typeface="+mj-lt"/>
              <a:buAutoNum type="alphaLcPeriod"/>
              <a:tabLst/>
              <a:defRPr sz="3200"/>
            </a:lvl2pPr>
          </a:lstStyle>
          <a:p>
            <a:pPr lvl="1"/>
            <a:endParaRPr lang="en-US" dirty="0"/>
          </a:p>
        </p:txBody>
      </p:sp>
    </p:spTree>
    <p:extLst>
      <p:ext uri="{BB962C8B-B14F-4D97-AF65-F5344CB8AC3E}">
        <p14:creationId xmlns:p14="http://schemas.microsoft.com/office/powerpoint/2010/main" val="527292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1661383"/>
          </a:xfrm>
        </p:spPr>
        <p:txBody>
          <a:bodyPr/>
          <a:lstStyle>
            <a:lvl1pPr>
              <a:defRPr sz="3200" b="1"/>
            </a:lvl1pPr>
          </a:lstStyle>
          <a:p>
            <a:endParaRPr lang="en-US" dirty="0"/>
          </a:p>
        </p:txBody>
      </p:sp>
      <p:sp>
        <p:nvSpPr>
          <p:cNvPr id="3" name="Footer Placeholder 2"/>
          <p:cNvSpPr>
            <a:spLocks noGrp="1"/>
          </p:cNvSpPr>
          <p:nvPr>
            <p:ph type="ftr" sz="quarter" idx="10"/>
          </p:nvPr>
        </p:nvSpPr>
        <p:spPr/>
        <p:txBody>
          <a:bodyPr/>
          <a:lstStyle/>
          <a:p>
            <a:endParaRPr lang="en-US" dirty="0"/>
          </a:p>
        </p:txBody>
      </p:sp>
      <p:sp>
        <p:nvSpPr>
          <p:cNvPr id="5" name="Content Placeholder 4"/>
          <p:cNvSpPr>
            <a:spLocks noGrp="1"/>
          </p:cNvSpPr>
          <p:nvPr>
            <p:ph sz="quarter" idx="11"/>
          </p:nvPr>
        </p:nvSpPr>
        <p:spPr>
          <a:xfrm>
            <a:off x="838200" y="2372497"/>
            <a:ext cx="10515600" cy="3875903"/>
          </a:xfrm>
        </p:spPr>
        <p:txBody>
          <a:bodyPr>
            <a:normAutofit/>
          </a:bodyPr>
          <a:lstStyle>
            <a:lvl1pPr marL="457200" indent="-457200">
              <a:buFont typeface="+mj-lt"/>
              <a:buAutoNum type="arabicPeriod"/>
              <a:defRPr sz="3600"/>
            </a:lvl1pPr>
            <a:lvl2pPr marL="914400" marR="0" indent="-457200" algn="l" defTabSz="914400" rtl="0" eaLnBrk="1" fontAlgn="auto" latinLnBrk="0" hangingPunct="1">
              <a:lnSpc>
                <a:spcPct val="90000"/>
              </a:lnSpc>
              <a:spcBef>
                <a:spcPts val="500"/>
              </a:spcBef>
              <a:spcAft>
                <a:spcPts val="0"/>
              </a:spcAft>
              <a:buClrTx/>
              <a:buSzTx/>
              <a:buFont typeface="+mj-lt"/>
              <a:buAutoNum type="alphaLcPeriod"/>
              <a:tabLst/>
              <a:defRPr sz="3200"/>
            </a:lvl2pPr>
          </a:lstStyle>
          <a:p>
            <a:pPr marL="457200" indent="-457200">
              <a:buAutoNum type="arabicPeriod"/>
            </a:pPr>
            <a:endParaRPr lang="en-US" sz="2800" dirty="0"/>
          </a:p>
          <a:p>
            <a:pPr lvl="1"/>
            <a:endParaRPr lang="en-US" dirty="0"/>
          </a:p>
        </p:txBody>
      </p:sp>
    </p:spTree>
    <p:extLst>
      <p:ext uri="{BB962C8B-B14F-4D97-AF65-F5344CB8AC3E}">
        <p14:creationId xmlns:p14="http://schemas.microsoft.com/office/powerpoint/2010/main" val="223666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dirty="0"/>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927627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609600" y="241327"/>
            <a:ext cx="10750549" cy="659535"/>
          </a:xfrm>
        </p:spPr>
        <p:txBody>
          <a:bodyPr/>
          <a:lstStyle/>
          <a:p>
            <a:r>
              <a:rPr lang="en-US" dirty="0"/>
              <a:t>Click to edit</a:t>
            </a:r>
          </a:p>
        </p:txBody>
      </p:sp>
      <p:sp>
        <p:nvSpPr>
          <p:cNvPr id="8" name="Picture Placeholder 8"/>
          <p:cNvSpPr>
            <a:spLocks noGrp="1"/>
          </p:cNvSpPr>
          <p:nvPr>
            <p:ph type="pic" sz="quarter" idx="13"/>
          </p:nvPr>
        </p:nvSpPr>
        <p:spPr>
          <a:xfrm>
            <a:off x="609599" y="1122387"/>
            <a:ext cx="10750551"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609600" y="4843982"/>
            <a:ext cx="10750549"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5"/>
          </p:nvPr>
        </p:nvSpPr>
        <p:spPr/>
        <p:txBody>
          <a:bodyPr/>
          <a:lstStyle>
            <a:lvl1pPr>
              <a:defRPr/>
            </a:lvl1pPr>
          </a:lstStyle>
          <a:p>
            <a:pPr>
              <a:defRPr/>
            </a:pPr>
            <a:fld id="{7D0688DF-AF46-4A2D-9AA5-910E092B2A19}" type="datetime4">
              <a:rPr lang="en-US" smtClean="0"/>
              <a:pPr>
                <a:defRPr/>
              </a:pPr>
              <a:t>October 28, 2019</a:t>
            </a:fld>
            <a:endParaRPr lang="en-US" dirty="0"/>
          </a:p>
        </p:txBody>
      </p:sp>
      <p:sp>
        <p:nvSpPr>
          <p:cNvPr id="6" name="Footer Placeholder 4"/>
          <p:cNvSpPr>
            <a:spLocks noGrp="1"/>
          </p:cNvSpPr>
          <p:nvPr>
            <p:ph type="ftr" sz="quarter" idx="16"/>
          </p:nvPr>
        </p:nvSpPr>
        <p:spPr/>
        <p:txBody>
          <a:bodyPr/>
          <a:lstStyle>
            <a:lvl1pPr>
              <a:defRPr/>
            </a:lvl1pPr>
          </a:lstStyle>
          <a:p>
            <a:pPr>
              <a:defRPr/>
            </a:pPr>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dirty="0"/>
          </a:p>
        </p:txBody>
      </p:sp>
    </p:spTree>
    <p:extLst>
      <p:ext uri="{BB962C8B-B14F-4D97-AF65-F5344CB8AC3E}">
        <p14:creationId xmlns:p14="http://schemas.microsoft.com/office/powerpoint/2010/main" val="1421595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609600" y="241327"/>
            <a:ext cx="10750549" cy="659535"/>
          </a:xfrm>
        </p:spPr>
        <p:txBody>
          <a:bodyPr/>
          <a:lstStyle/>
          <a:p>
            <a:r>
              <a:rPr lang="en-US" dirty="0"/>
              <a:t>Click to edit</a:t>
            </a:r>
          </a:p>
        </p:txBody>
      </p:sp>
      <p:sp>
        <p:nvSpPr>
          <p:cNvPr id="8" name="Picture Placeholder 8"/>
          <p:cNvSpPr>
            <a:spLocks noGrp="1"/>
          </p:cNvSpPr>
          <p:nvPr>
            <p:ph type="pic" sz="quarter" idx="13"/>
          </p:nvPr>
        </p:nvSpPr>
        <p:spPr>
          <a:xfrm>
            <a:off x="609599" y="1122387"/>
            <a:ext cx="10750551"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609600" y="4843982"/>
            <a:ext cx="10750549"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5"/>
          </p:nvPr>
        </p:nvSpPr>
        <p:spPr/>
        <p:txBody>
          <a:bodyPr/>
          <a:lstStyle>
            <a:lvl1pPr>
              <a:defRPr/>
            </a:lvl1pPr>
          </a:lstStyle>
          <a:p>
            <a:pPr>
              <a:defRPr/>
            </a:pPr>
            <a:fld id="{7D0688DF-AF46-4A2D-9AA5-910E092B2A19}" type="datetime4">
              <a:rPr lang="en-US" smtClean="0"/>
              <a:pPr>
                <a:defRPr/>
              </a:pPr>
              <a:t>October 28, 2019</a:t>
            </a:fld>
            <a:endParaRPr lang="en-US" dirty="0"/>
          </a:p>
        </p:txBody>
      </p:sp>
      <p:sp>
        <p:nvSpPr>
          <p:cNvPr id="6" name="Footer Placeholder 4"/>
          <p:cNvSpPr>
            <a:spLocks noGrp="1"/>
          </p:cNvSpPr>
          <p:nvPr>
            <p:ph type="ftr" sz="quarter" idx="16"/>
          </p:nvPr>
        </p:nvSpPr>
        <p:spPr/>
        <p:txBody>
          <a:bodyPr/>
          <a:lstStyle>
            <a:lvl1pPr>
              <a:defRPr/>
            </a:lvl1pPr>
          </a:lstStyle>
          <a:p>
            <a:pPr>
              <a:defRPr/>
            </a:pPr>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dirty="0"/>
          </a:p>
        </p:txBody>
      </p:sp>
    </p:spTree>
    <p:extLst>
      <p:ext uri="{BB962C8B-B14F-4D97-AF65-F5344CB8AC3E}">
        <p14:creationId xmlns:p14="http://schemas.microsoft.com/office/powerpoint/2010/main" val="3345524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609600" y="241327"/>
            <a:ext cx="10750549" cy="659535"/>
          </a:xfrm>
        </p:spPr>
        <p:txBody>
          <a:bodyPr/>
          <a:lstStyle/>
          <a:p>
            <a:r>
              <a:rPr lang="en-US" dirty="0"/>
              <a:t>Click to edit</a:t>
            </a:r>
          </a:p>
        </p:txBody>
      </p:sp>
      <p:sp>
        <p:nvSpPr>
          <p:cNvPr id="8" name="Picture Placeholder 8"/>
          <p:cNvSpPr>
            <a:spLocks noGrp="1"/>
          </p:cNvSpPr>
          <p:nvPr>
            <p:ph type="pic" sz="quarter" idx="13"/>
          </p:nvPr>
        </p:nvSpPr>
        <p:spPr>
          <a:xfrm>
            <a:off x="609599" y="1122387"/>
            <a:ext cx="10750551"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609600" y="4843982"/>
            <a:ext cx="10750549"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5"/>
          </p:nvPr>
        </p:nvSpPr>
        <p:spPr/>
        <p:txBody>
          <a:bodyPr/>
          <a:lstStyle>
            <a:lvl1pPr>
              <a:defRPr/>
            </a:lvl1pPr>
          </a:lstStyle>
          <a:p>
            <a:pPr>
              <a:defRPr/>
            </a:pPr>
            <a:fld id="{7D0688DF-AF46-4A2D-9AA5-910E092B2A19}" type="datetime4">
              <a:rPr lang="en-US" smtClean="0"/>
              <a:pPr>
                <a:defRPr/>
              </a:pPr>
              <a:t>October 28, 2019</a:t>
            </a:fld>
            <a:endParaRPr lang="en-US" dirty="0"/>
          </a:p>
        </p:txBody>
      </p:sp>
      <p:sp>
        <p:nvSpPr>
          <p:cNvPr id="6" name="Footer Placeholder 4"/>
          <p:cNvSpPr>
            <a:spLocks noGrp="1"/>
          </p:cNvSpPr>
          <p:nvPr>
            <p:ph type="ftr" sz="quarter" idx="16"/>
          </p:nvPr>
        </p:nvSpPr>
        <p:spPr/>
        <p:txBody>
          <a:bodyPr/>
          <a:lstStyle>
            <a:lvl1pPr>
              <a:defRPr/>
            </a:lvl1pPr>
          </a:lstStyle>
          <a:p>
            <a:pPr>
              <a:defRPr/>
            </a:pPr>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dirty="0"/>
          </a:p>
        </p:txBody>
      </p:sp>
    </p:spTree>
    <p:extLst>
      <p:ext uri="{BB962C8B-B14F-4D97-AF65-F5344CB8AC3E}">
        <p14:creationId xmlns:p14="http://schemas.microsoft.com/office/powerpoint/2010/main" val="3412195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dirty="0"/>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999990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dirty="0"/>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2779051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dirty="0"/>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341648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dirty="0"/>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901680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dirty="0"/>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240934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dirty="0"/>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958761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dirty="0"/>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69395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434975"/>
          </a:xfrm>
          <a:prstGeom prst="rect">
            <a:avLst/>
          </a:prstGeom>
        </p:spPr>
        <p:txBody>
          <a:bodyPr vert="horz" lIns="91440" tIns="45720" rIns="91440" bIns="45720" rtlCol="0" anchor="ctr">
            <a:normAutofit/>
          </a:bodyPr>
          <a:lstStyle/>
          <a:p>
            <a:r>
              <a:rPr lang="en-US" dirty="0"/>
              <a:t>Title (optional)</a:t>
            </a:r>
          </a:p>
        </p:txBody>
      </p:sp>
      <p:sp>
        <p:nvSpPr>
          <p:cNvPr id="3" name="Text Placeholder 2"/>
          <p:cNvSpPr>
            <a:spLocks noGrp="1"/>
          </p:cNvSpPr>
          <p:nvPr>
            <p:ph type="body" idx="1"/>
          </p:nvPr>
        </p:nvSpPr>
        <p:spPr>
          <a:xfrm>
            <a:off x="838200" y="990601"/>
            <a:ext cx="10515600" cy="52191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516162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5" r:id="rId4"/>
    <p:sldLayoutId id="2147483666" r:id="rId5"/>
    <p:sldLayoutId id="2147483670" r:id="rId6"/>
    <p:sldLayoutId id="2147483672" r:id="rId7"/>
    <p:sldLayoutId id="2147483673" r:id="rId8"/>
    <p:sldLayoutId id="2147483674" r:id="rId9"/>
    <p:sldLayoutId id="2147483675" r:id="rId10"/>
    <p:sldLayoutId id="2147483676" r:id="rId11"/>
    <p:sldLayoutId id="2147483677" r:id="rId12"/>
    <p:sldLayoutId id="2147483678" r:id="rId13"/>
    <p:sldLayoutId id="2147483652" r:id="rId14"/>
    <p:sldLayoutId id="2147483660" r:id="rId15"/>
    <p:sldLayoutId id="2147483661" r:id="rId16"/>
    <p:sldLayoutId id="2147483662" r:id="rId17"/>
    <p:sldLayoutId id="2147483663" r:id="rId18"/>
    <p:sldLayoutId id="2147483664" r:id="rId19"/>
    <p:sldLayoutId id="2147483681" r:id="rId20"/>
    <p:sldLayoutId id="2147483682" r:id="rId21"/>
    <p:sldLayoutId id="2147483685" r:id="rId22"/>
  </p:sldLayoutIdLst>
  <p:txStyles>
    <p:titleStyle>
      <a:lvl1pPr algn="l" defTabSz="914400" rtl="0" eaLnBrk="1" latinLnBrk="0" hangingPunct="1">
        <a:lnSpc>
          <a:spcPct val="90000"/>
        </a:lnSpc>
        <a:spcBef>
          <a:spcPct val="0"/>
        </a:spcBef>
        <a:buNone/>
        <a:defRPr sz="2800" b="1"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Organizational Behavior</a:t>
            </a:r>
          </a:p>
        </p:txBody>
      </p:sp>
      <p:sp>
        <p:nvSpPr>
          <p:cNvPr id="4" name="Text Placeholder 3"/>
          <p:cNvSpPr>
            <a:spLocks noGrp="1"/>
          </p:cNvSpPr>
          <p:nvPr>
            <p:ph type="body" sz="quarter" idx="14"/>
          </p:nvPr>
        </p:nvSpPr>
        <p:spPr>
          <a:xfrm>
            <a:off x="1524000" y="1185274"/>
            <a:ext cx="9815945" cy="1205346"/>
          </a:xfrm>
        </p:spPr>
        <p:txBody>
          <a:bodyPr>
            <a:normAutofit/>
          </a:bodyPr>
          <a:lstStyle/>
          <a:p>
            <a:endParaRPr lang="en-US" dirty="0"/>
          </a:p>
          <a:p>
            <a:endParaRPr lang="en-US" dirty="0"/>
          </a:p>
          <a:p>
            <a:endParaRPr lang="en-US" dirty="0"/>
          </a:p>
        </p:txBody>
      </p:sp>
      <p:sp>
        <p:nvSpPr>
          <p:cNvPr id="5" name="Text Placeholder 10"/>
          <p:cNvSpPr txBox="1">
            <a:spLocks/>
          </p:cNvSpPr>
          <p:nvPr/>
        </p:nvSpPr>
        <p:spPr>
          <a:xfrm>
            <a:off x="1524000" y="1509713"/>
            <a:ext cx="9144000" cy="443778"/>
          </a:xfrm>
          <a:prstGeom prst="rect">
            <a:avLst/>
          </a:prstGeom>
        </p:spPr>
        <p:txBody>
          <a:bodyPr vert="horz" lIns="91440" tIns="45720" rIns="91440" bIns="45720" rtlCol="0">
            <a:noAutofit/>
          </a:bodyPr>
          <a:lstStyle>
            <a:lvl1pPr marL="0" indent="0" algn="ctr">
              <a:buNone/>
              <a:defRPr lang="en-US" sz="2400" b="1" baseline="0" smtClean="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lnSpc>
                <a:spcPct val="90000"/>
              </a:lnSpc>
              <a:spcBef>
                <a:spcPts val="1000"/>
              </a:spcBef>
              <a:defRPr/>
            </a:pPr>
            <a:r>
              <a:rPr kumimoji="0" lang="en-US" sz="2400" b="1" i="0" u="none" strike="noStrike" kern="1200" cap="none" spc="0" normalizeH="0" baseline="0" noProof="0" dirty="0">
                <a:ln>
                  <a:noFill/>
                </a:ln>
                <a:solidFill>
                  <a:schemeClr val="tx1"/>
                </a:solidFill>
                <a:effectLst/>
                <a:uLnTx/>
                <a:uFillTx/>
                <a:latin typeface="+mn-lt"/>
                <a:ea typeface="+mn-ea"/>
                <a:cs typeface="+mn-cs"/>
              </a:rPr>
              <a:t>Chapter 3 </a:t>
            </a:r>
            <a:r>
              <a:rPr lang="en-US" cap="all" dirty="0"/>
              <a:t>PeRCEPTION AND JOB ATTITUDES</a:t>
            </a:r>
            <a:endParaRPr kumimoji="0" lang="en-US" sz="2400" i="0" u="none" strike="noStrike" kern="1200" cap="all" spc="0" normalizeH="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119115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41327"/>
            <a:ext cx="9164632" cy="1326216"/>
          </a:xfrm>
        </p:spPr>
        <p:txBody>
          <a:bodyPr/>
          <a:lstStyle/>
          <a:p>
            <a:r>
              <a:rPr lang="en-US" dirty="0"/>
              <a:t>Exhibit 3.5</a:t>
            </a:r>
            <a:r>
              <a:rPr lang="en-US" b="0" dirty="0"/>
              <a:t> </a:t>
            </a:r>
            <a:r>
              <a:rPr lang="en-US" dirty="0"/>
              <a:t>The General Attribution Process</a:t>
            </a:r>
          </a:p>
        </p:txBody>
      </p:sp>
      <p:sp>
        <p:nvSpPr>
          <p:cNvPr id="6" name="TextBox 5">
            <a:extLst>
              <a:ext uri="{FF2B5EF4-FFF2-40B4-BE49-F238E27FC236}">
                <a16:creationId xmlns:a16="http://schemas.microsoft.com/office/drawing/2014/main" id="{685F89BA-2515-4381-8C3A-E608F247F776}"/>
              </a:ext>
            </a:extLst>
          </p:cNvPr>
          <p:cNvSpPr txBox="1"/>
          <p:nvPr/>
        </p:nvSpPr>
        <p:spPr>
          <a:xfrm>
            <a:off x="179882" y="6488668"/>
            <a:ext cx="4057521" cy="246221"/>
          </a:xfrm>
          <a:prstGeom prst="rect">
            <a:avLst/>
          </a:prstGeom>
          <a:noFill/>
        </p:spPr>
        <p:txBody>
          <a:bodyPr wrap="none" rtlCol="0">
            <a:spAutoFit/>
          </a:bodyPr>
          <a:lstStyle/>
          <a:p>
            <a:r>
              <a:rPr lang="en-US" sz="1000" dirty="0"/>
              <a:t>(Attribution: Copyright Rice University, OpenStax, under CC-BY 4.0 license)</a:t>
            </a:r>
          </a:p>
        </p:txBody>
      </p:sp>
      <p:pic>
        <p:nvPicPr>
          <p:cNvPr id="8" name="Picture 7" descr="Exhibit 3.5. The illustration shows the steps involved in the process of general attribution. The first step is “Behavioral Event.” The example for this step is depicted as “I received a promotion.” The second step involves “Cognitive interpretation of the event and what caused it.” The example for this step is “I have been promoted because I performed well in the past.” The third step involves “Creation of new revised cognitive structure based on an interpretation of the previous event.” The example for this step is “Good performance must, in fact, lead to rewards.” The fourth step involved is “Behavioral choices based on new cognitive structures.” The example for this step is “I will continue to put forth high levels of effort.”">
            <a:extLst>
              <a:ext uri="{FF2B5EF4-FFF2-40B4-BE49-F238E27FC236}">
                <a16:creationId xmlns:a16="http://schemas.microsoft.com/office/drawing/2014/main" id="{44CB9289-B157-4B3A-90AC-625D90188CEE}"/>
              </a:ext>
            </a:extLst>
          </p:cNvPr>
          <p:cNvPicPr>
            <a:picLocks noChangeAspect="1"/>
          </p:cNvPicPr>
          <p:nvPr/>
        </p:nvPicPr>
        <p:blipFill>
          <a:blip r:embed="rId2"/>
          <a:stretch>
            <a:fillRect/>
          </a:stretch>
        </p:blipFill>
        <p:spPr>
          <a:xfrm>
            <a:off x="1716140" y="1214418"/>
            <a:ext cx="8939418" cy="5116155"/>
          </a:xfrm>
          <a:prstGeom prst="rect">
            <a:avLst/>
          </a:prstGeom>
        </p:spPr>
      </p:pic>
    </p:spTree>
    <p:extLst>
      <p:ext uri="{BB962C8B-B14F-4D97-AF65-F5344CB8AC3E}">
        <p14:creationId xmlns:p14="http://schemas.microsoft.com/office/powerpoint/2010/main" val="538879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1327"/>
            <a:ext cx="9038253" cy="1102281"/>
          </a:xfrm>
        </p:spPr>
        <p:txBody>
          <a:bodyPr/>
          <a:lstStyle/>
          <a:p>
            <a:r>
              <a:rPr lang="en-US" dirty="0"/>
              <a:t>Exhibit 3.6</a:t>
            </a:r>
            <a:r>
              <a:rPr lang="en-US" b="0" dirty="0"/>
              <a:t> </a:t>
            </a:r>
            <a:r>
              <a:rPr lang="en-US" dirty="0"/>
              <a:t>Causes of Internal and External Attributions</a:t>
            </a:r>
          </a:p>
        </p:txBody>
      </p:sp>
      <p:sp>
        <p:nvSpPr>
          <p:cNvPr id="6" name="TextBox 5">
            <a:extLst>
              <a:ext uri="{FF2B5EF4-FFF2-40B4-BE49-F238E27FC236}">
                <a16:creationId xmlns:a16="http://schemas.microsoft.com/office/drawing/2014/main" id="{685F89BA-2515-4381-8C3A-E608F247F776}"/>
              </a:ext>
            </a:extLst>
          </p:cNvPr>
          <p:cNvSpPr txBox="1"/>
          <p:nvPr/>
        </p:nvSpPr>
        <p:spPr>
          <a:xfrm>
            <a:off x="179882" y="6488668"/>
            <a:ext cx="4057521" cy="246221"/>
          </a:xfrm>
          <a:prstGeom prst="rect">
            <a:avLst/>
          </a:prstGeom>
          <a:noFill/>
        </p:spPr>
        <p:txBody>
          <a:bodyPr wrap="none" rtlCol="0">
            <a:spAutoFit/>
          </a:bodyPr>
          <a:lstStyle/>
          <a:p>
            <a:r>
              <a:rPr lang="en-US" sz="1000" dirty="0"/>
              <a:t>(Attribution: Copyright Rice University, OpenStax, under CC-BY 4.0 license)</a:t>
            </a:r>
          </a:p>
        </p:txBody>
      </p:sp>
      <p:pic>
        <p:nvPicPr>
          <p:cNvPr id="8" name="Picture 7" descr="Exhibit 3.6. The illustration shows the causes of internal and external attributions, grouped under “External Attributions” and “Internal Attributions.” In external attributions, the person’s behavior stems mainly from external causes. In internal attributions, the person’s behavior stems mainly from internal causes. The external attributions are caused due to “High Consensus,” “High Consistency,” and “High Distinctiveness.” In high consensus, others behave in the same manner in this situation. In high consistency, the person behaves in the same manner on other occasions when placed in the same situation. In high distinctiveness, the person does not behave in this manner in other situations. The internal attributions are caused due to “Low Consensus,” “High Consistency,” and “Low Distinctiveness.” In low consensus, others do not behave in the same manner in this situation. In high consistency, the person behaves in the same manner on other occasions when placed in the same situation. In low distinctiveness, the person behaves in the same manner in other situations.">
            <a:extLst>
              <a:ext uri="{FF2B5EF4-FFF2-40B4-BE49-F238E27FC236}">
                <a16:creationId xmlns:a16="http://schemas.microsoft.com/office/drawing/2014/main" id="{682D83AC-9FE4-4083-9047-B39E120E01B0}"/>
              </a:ext>
            </a:extLst>
          </p:cNvPr>
          <p:cNvPicPr>
            <a:picLocks noChangeAspect="1"/>
          </p:cNvPicPr>
          <p:nvPr/>
        </p:nvPicPr>
        <p:blipFill>
          <a:blip r:embed="rId2"/>
          <a:stretch>
            <a:fillRect/>
          </a:stretch>
        </p:blipFill>
        <p:spPr>
          <a:xfrm>
            <a:off x="2216666" y="1213605"/>
            <a:ext cx="7207251" cy="527506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1327"/>
            <a:ext cx="7557655" cy="1456845"/>
          </a:xfrm>
        </p:spPr>
        <p:txBody>
          <a:bodyPr>
            <a:normAutofit/>
          </a:bodyPr>
          <a:lstStyle/>
          <a:p>
            <a:pPr marL="514350" indent="-514350"/>
            <a:r>
              <a:rPr lang="en-US" sz="3600" dirty="0"/>
              <a:t>3. </a:t>
            </a:r>
            <a:r>
              <a:rPr lang="en-US" dirty="0"/>
              <a:t>How do people attribute credit and blame for organizational events?</a:t>
            </a:r>
            <a:endParaRPr lang="en-US" sz="3600" dirty="0"/>
          </a:p>
        </p:txBody>
      </p:sp>
      <p:sp>
        <p:nvSpPr>
          <p:cNvPr id="4" name="Text Placeholder 3"/>
          <p:cNvSpPr>
            <a:spLocks noGrp="1"/>
          </p:cNvSpPr>
          <p:nvPr>
            <p:ph type="body" sz="quarter" idx="14"/>
          </p:nvPr>
        </p:nvSpPr>
        <p:spPr>
          <a:xfrm>
            <a:off x="1981200" y="2075544"/>
            <a:ext cx="8062912" cy="3934821"/>
          </a:xfrm>
        </p:spPr>
        <p:txBody>
          <a:bodyPr>
            <a:normAutofit/>
          </a:bodyPr>
          <a:lstStyle/>
          <a:p>
            <a:pPr marL="0" indent="0">
              <a:buNone/>
            </a:pPr>
            <a:r>
              <a:rPr lang="en-US" b="1" cap="all" dirty="0"/>
              <a:t>Concept Check</a:t>
            </a:r>
          </a:p>
          <a:p>
            <a:pPr marL="514350" indent="-514350">
              <a:buFont typeface="+mj-lt"/>
              <a:buAutoNum type="arabicPeriod"/>
            </a:pPr>
            <a:r>
              <a:rPr lang="en-US" sz="3600" dirty="0"/>
              <a:t>What is attribution theory? Describe the attribution process. </a:t>
            </a:r>
          </a:p>
          <a:p>
            <a:pPr marL="514350" indent="-514350">
              <a:buFont typeface="+mj-lt"/>
              <a:buAutoNum type="arabicPeriod"/>
            </a:pPr>
            <a:r>
              <a:rPr lang="en-US" sz="3600" dirty="0"/>
              <a:t>What are the internal and external causes of attribution?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1327"/>
            <a:ext cx="9038253" cy="1102281"/>
          </a:xfrm>
        </p:spPr>
        <p:txBody>
          <a:bodyPr/>
          <a:lstStyle/>
          <a:p>
            <a:r>
              <a:rPr lang="en-US" dirty="0"/>
              <a:t>Exhibit 3.8</a:t>
            </a:r>
            <a:r>
              <a:rPr lang="en-US" b="0" dirty="0"/>
              <a:t> </a:t>
            </a:r>
            <a:r>
              <a:rPr lang="en-US" dirty="0"/>
              <a:t>Relationship Between Attitudes and Behavior</a:t>
            </a:r>
          </a:p>
        </p:txBody>
      </p:sp>
      <p:sp>
        <p:nvSpPr>
          <p:cNvPr id="6" name="TextBox 5">
            <a:extLst>
              <a:ext uri="{FF2B5EF4-FFF2-40B4-BE49-F238E27FC236}">
                <a16:creationId xmlns:a16="http://schemas.microsoft.com/office/drawing/2014/main" id="{685F89BA-2515-4381-8C3A-E608F247F776}"/>
              </a:ext>
            </a:extLst>
          </p:cNvPr>
          <p:cNvSpPr txBox="1"/>
          <p:nvPr/>
        </p:nvSpPr>
        <p:spPr>
          <a:xfrm>
            <a:off x="179882" y="6488668"/>
            <a:ext cx="4057521" cy="246221"/>
          </a:xfrm>
          <a:prstGeom prst="rect">
            <a:avLst/>
          </a:prstGeom>
          <a:noFill/>
        </p:spPr>
        <p:txBody>
          <a:bodyPr wrap="none" rtlCol="0">
            <a:spAutoFit/>
          </a:bodyPr>
          <a:lstStyle/>
          <a:p>
            <a:r>
              <a:rPr lang="en-US" sz="1000" dirty="0"/>
              <a:t>(Attribution: Copyright Rice University, OpenStax, under CC-BY 4.0 license)</a:t>
            </a:r>
          </a:p>
        </p:txBody>
      </p:sp>
      <p:pic>
        <p:nvPicPr>
          <p:cNvPr id="4" name="Picture 3" descr="Exhibit 3.8. The diagram illustrates attitudes and behavior related to each other. It depicts “attitudes,” “behavioral intentions,” “actual behavior,” and “behavioral justification (cognitive consistency) all working together in the clockwise direction. It also depicts “internal and situational constraints” acting as a constraint between the behavioral intentions and the actual behavior.">
            <a:extLst>
              <a:ext uri="{FF2B5EF4-FFF2-40B4-BE49-F238E27FC236}">
                <a16:creationId xmlns:a16="http://schemas.microsoft.com/office/drawing/2014/main" id="{FAE3D4FF-7BC8-458D-A6FF-1C8F462D2461}"/>
              </a:ext>
            </a:extLst>
          </p:cNvPr>
          <p:cNvPicPr>
            <a:picLocks noChangeAspect="1"/>
          </p:cNvPicPr>
          <p:nvPr/>
        </p:nvPicPr>
        <p:blipFill>
          <a:blip r:embed="rId2"/>
          <a:stretch>
            <a:fillRect/>
          </a:stretch>
        </p:blipFill>
        <p:spPr>
          <a:xfrm>
            <a:off x="861646" y="2015415"/>
            <a:ext cx="10607400" cy="3153251"/>
          </a:xfrm>
          <a:prstGeom prst="rect">
            <a:avLst/>
          </a:prstGeom>
        </p:spPr>
      </p:pic>
    </p:spTree>
    <p:extLst>
      <p:ext uri="{BB962C8B-B14F-4D97-AF65-F5344CB8AC3E}">
        <p14:creationId xmlns:p14="http://schemas.microsoft.com/office/powerpoint/2010/main" val="1214621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1327"/>
            <a:ext cx="9038253" cy="1102281"/>
          </a:xfrm>
        </p:spPr>
        <p:txBody>
          <a:bodyPr/>
          <a:lstStyle/>
          <a:p>
            <a:r>
              <a:rPr lang="en-US" dirty="0"/>
              <a:t>Exhibit 3.9</a:t>
            </a:r>
            <a:r>
              <a:rPr lang="en-US" b="0" dirty="0"/>
              <a:t> </a:t>
            </a:r>
            <a:r>
              <a:rPr lang="en-US" dirty="0"/>
              <a:t>A Social-Information-Processing View of Attitudes</a:t>
            </a:r>
          </a:p>
        </p:txBody>
      </p:sp>
      <p:sp>
        <p:nvSpPr>
          <p:cNvPr id="6" name="TextBox 5">
            <a:extLst>
              <a:ext uri="{FF2B5EF4-FFF2-40B4-BE49-F238E27FC236}">
                <a16:creationId xmlns:a16="http://schemas.microsoft.com/office/drawing/2014/main" id="{685F89BA-2515-4381-8C3A-E608F247F776}"/>
              </a:ext>
            </a:extLst>
          </p:cNvPr>
          <p:cNvSpPr txBox="1"/>
          <p:nvPr/>
        </p:nvSpPr>
        <p:spPr>
          <a:xfrm>
            <a:off x="179882" y="6488668"/>
            <a:ext cx="4057521" cy="246221"/>
          </a:xfrm>
          <a:prstGeom prst="rect">
            <a:avLst/>
          </a:prstGeom>
          <a:noFill/>
        </p:spPr>
        <p:txBody>
          <a:bodyPr wrap="none" rtlCol="0">
            <a:spAutoFit/>
          </a:bodyPr>
          <a:lstStyle/>
          <a:p>
            <a:r>
              <a:rPr lang="en-US" sz="1000" dirty="0"/>
              <a:t>(Attribution: Copyright Rice University, OpenStax, under CC-BY 4.0 license)</a:t>
            </a:r>
          </a:p>
        </p:txBody>
      </p:sp>
      <p:pic>
        <p:nvPicPr>
          <p:cNvPr id="4" name="Picture 3" descr="Exhibit 3.9. The illustration shows the steps involved in the social-information-processing as “Social context,” “Information concerning event,” and “Attitude formation.” An example of social context is depicted as “A new employee joins a work group.” An example of information concerning event is depicted as “Coworkers describe the work situation: supervisor, pay and benefits, and acceptable output level.” An example of attitude formation is depicted as “The new employee forms attitudes consistent with those of coworkers.”">
            <a:extLst>
              <a:ext uri="{FF2B5EF4-FFF2-40B4-BE49-F238E27FC236}">
                <a16:creationId xmlns:a16="http://schemas.microsoft.com/office/drawing/2014/main" id="{E7A6A423-3372-4CC7-9C75-D109767ECA66}"/>
              </a:ext>
            </a:extLst>
          </p:cNvPr>
          <p:cNvPicPr>
            <a:picLocks noChangeAspect="1"/>
          </p:cNvPicPr>
          <p:nvPr/>
        </p:nvPicPr>
        <p:blipFill>
          <a:blip r:embed="rId2"/>
          <a:stretch>
            <a:fillRect/>
          </a:stretch>
        </p:blipFill>
        <p:spPr>
          <a:xfrm>
            <a:off x="1833176" y="1146672"/>
            <a:ext cx="8318528" cy="4951164"/>
          </a:xfrm>
          <a:prstGeom prst="rect">
            <a:avLst/>
          </a:prstGeom>
        </p:spPr>
      </p:pic>
    </p:spTree>
    <p:extLst>
      <p:ext uri="{BB962C8B-B14F-4D97-AF65-F5344CB8AC3E}">
        <p14:creationId xmlns:p14="http://schemas.microsoft.com/office/powerpoint/2010/main" val="346449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1327"/>
            <a:ext cx="7557655" cy="1456845"/>
          </a:xfrm>
        </p:spPr>
        <p:txBody>
          <a:bodyPr>
            <a:normAutofit/>
          </a:bodyPr>
          <a:lstStyle/>
          <a:p>
            <a:pPr marL="514350" indent="-514350"/>
            <a:r>
              <a:rPr lang="en-US" sz="3600" dirty="0"/>
              <a:t>4. </a:t>
            </a:r>
            <a:r>
              <a:rPr lang="en-US" dirty="0"/>
              <a:t>How can a work environment characterized by positive work attitudes be created and maintained?</a:t>
            </a:r>
            <a:endParaRPr lang="en-US" sz="3600" dirty="0"/>
          </a:p>
        </p:txBody>
      </p:sp>
      <p:sp>
        <p:nvSpPr>
          <p:cNvPr id="4" name="Text Placeholder 3"/>
          <p:cNvSpPr>
            <a:spLocks noGrp="1"/>
          </p:cNvSpPr>
          <p:nvPr>
            <p:ph type="body" sz="quarter" idx="14"/>
          </p:nvPr>
        </p:nvSpPr>
        <p:spPr>
          <a:xfrm>
            <a:off x="1981200" y="2075544"/>
            <a:ext cx="8062912" cy="3934821"/>
          </a:xfrm>
        </p:spPr>
        <p:txBody>
          <a:bodyPr>
            <a:normAutofit/>
          </a:bodyPr>
          <a:lstStyle/>
          <a:p>
            <a:pPr marL="0" indent="0">
              <a:buNone/>
            </a:pPr>
            <a:r>
              <a:rPr lang="en-US" b="1" cap="all" dirty="0"/>
              <a:t>Concept Check</a:t>
            </a:r>
          </a:p>
          <a:p>
            <a:pPr marL="514350" indent="-514350">
              <a:buFont typeface="+mj-lt"/>
              <a:buAutoNum type="arabicPeriod"/>
            </a:pPr>
            <a:r>
              <a:rPr lang="en-US" sz="3600" dirty="0"/>
              <a:t>What is attitude, and how does it impact the work environment? </a:t>
            </a:r>
          </a:p>
          <a:p>
            <a:pPr marL="514350" indent="-514350">
              <a:buFont typeface="+mj-lt"/>
              <a:buAutoNum type="arabicPeriod"/>
            </a:pPr>
            <a:r>
              <a:rPr lang="en-US" sz="3600" dirty="0"/>
              <a:t>What is behavioral justification?</a:t>
            </a:r>
          </a:p>
        </p:txBody>
      </p:sp>
    </p:spTree>
    <p:extLst>
      <p:ext uri="{BB962C8B-B14F-4D97-AF65-F5344CB8AC3E}">
        <p14:creationId xmlns:p14="http://schemas.microsoft.com/office/powerpoint/2010/main" val="887737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1327"/>
            <a:ext cx="7557655" cy="1456845"/>
          </a:xfrm>
        </p:spPr>
        <p:txBody>
          <a:bodyPr>
            <a:normAutofit/>
          </a:bodyPr>
          <a:lstStyle/>
          <a:p>
            <a:pPr marL="514350" indent="-514350"/>
            <a:r>
              <a:rPr lang="en-US" sz="3600" dirty="0"/>
              <a:t>5. </a:t>
            </a:r>
            <a:r>
              <a:rPr lang="en-US" dirty="0"/>
              <a:t>How can managers and organizations develop a committed workforce?</a:t>
            </a:r>
            <a:endParaRPr lang="en-US" sz="3600" dirty="0"/>
          </a:p>
        </p:txBody>
      </p:sp>
      <p:sp>
        <p:nvSpPr>
          <p:cNvPr id="4" name="Text Placeholder 3"/>
          <p:cNvSpPr>
            <a:spLocks noGrp="1"/>
          </p:cNvSpPr>
          <p:nvPr>
            <p:ph type="body" sz="quarter" idx="14"/>
          </p:nvPr>
        </p:nvSpPr>
        <p:spPr>
          <a:xfrm>
            <a:off x="1981200" y="2075544"/>
            <a:ext cx="8062912" cy="3934821"/>
          </a:xfrm>
        </p:spPr>
        <p:txBody>
          <a:bodyPr>
            <a:normAutofit/>
          </a:bodyPr>
          <a:lstStyle/>
          <a:p>
            <a:pPr marL="0" indent="0">
              <a:buNone/>
            </a:pPr>
            <a:r>
              <a:rPr lang="en-US" b="1" cap="all" dirty="0"/>
              <a:t>Concept Check</a:t>
            </a:r>
          </a:p>
          <a:p>
            <a:pPr marL="514350" indent="-514350">
              <a:buFont typeface="+mj-lt"/>
              <a:buAutoNum type="arabicPeriod"/>
            </a:pPr>
            <a:r>
              <a:rPr lang="en-US" sz="3600" dirty="0"/>
              <a:t>How can organizations foster positive job involvement and instill positive attitudes in their employees? </a:t>
            </a:r>
          </a:p>
          <a:p>
            <a:pPr marL="514350" indent="-514350">
              <a:buFont typeface="+mj-lt"/>
              <a:buAutoNum type="arabicPeriod"/>
            </a:pPr>
            <a:r>
              <a:rPr lang="en-US" sz="3600" dirty="0"/>
              <a:t>What are the dimensions of job satisfaction?</a:t>
            </a:r>
          </a:p>
        </p:txBody>
      </p:sp>
      <p:sp>
        <p:nvSpPr>
          <p:cNvPr id="5" name="Rectangle 4">
            <a:extLst>
              <a:ext uri="{FF2B5EF4-FFF2-40B4-BE49-F238E27FC236}">
                <a16:creationId xmlns:a16="http://schemas.microsoft.com/office/drawing/2014/main" id="{5354DBA3-1F10-40AB-A576-5A4F6C3A2B37}"/>
              </a:ext>
            </a:extLst>
          </p:cNvPr>
          <p:cNvSpPr/>
          <p:nvPr/>
        </p:nvSpPr>
        <p:spPr>
          <a:xfrm>
            <a:off x="711200" y="6201175"/>
            <a:ext cx="10856686" cy="415498"/>
          </a:xfrm>
          <a:prstGeom prst="rect">
            <a:avLst/>
          </a:prstGeom>
        </p:spPr>
        <p:txBody>
          <a:bodyPr wrap="square">
            <a:spAutoFit/>
          </a:bodyPr>
          <a:lstStyle/>
          <a:p>
            <a:r>
              <a:rPr lang="en-US" sz="1050" dirty="0">
                <a:latin typeface="Arial" panose="020B0604020202020204" pitchFamily="34" charset="0"/>
              </a:rPr>
              <a:t>This OpenStax ancillary resource is © Rice University under a CC-BY 4.0 International license; it may be reproduced or modified but must be attributed to OpenStax, Rice University and any changes must be noted.</a:t>
            </a:r>
            <a:endParaRPr lang="en-US" sz="1050" b="0" i="0" u="none" strike="noStrike" dirty="0">
              <a:effectLst/>
              <a:latin typeface="Arial" panose="020B0604020202020204" pitchFamily="34" charset="0"/>
            </a:endParaRPr>
          </a:p>
        </p:txBody>
      </p:sp>
    </p:spTree>
    <p:extLst>
      <p:ext uri="{BB962C8B-B14F-4D97-AF65-F5344CB8AC3E}">
        <p14:creationId xmlns:p14="http://schemas.microsoft.com/office/powerpoint/2010/main" val="850818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1981201" y="241301"/>
            <a:ext cx="8062913" cy="658813"/>
          </a:xfrm>
        </p:spPr>
        <p:txBody>
          <a:bodyPr/>
          <a:lstStyle/>
          <a:p>
            <a:pPr>
              <a:defRPr/>
            </a:pPr>
            <a:r>
              <a:rPr lang="en-US" dirty="0"/>
              <a:t>Learning Outcomes</a:t>
            </a:r>
          </a:p>
        </p:txBody>
      </p:sp>
      <p:sp>
        <p:nvSpPr>
          <p:cNvPr id="8" name="Rectangle 7"/>
          <p:cNvSpPr/>
          <p:nvPr/>
        </p:nvSpPr>
        <p:spPr>
          <a:xfrm>
            <a:off x="783771" y="1061551"/>
            <a:ext cx="10493829" cy="5139869"/>
          </a:xfrm>
          <a:prstGeom prst="rect">
            <a:avLst/>
          </a:prstGeom>
        </p:spPr>
        <p:txBody>
          <a:bodyPr wrap="square">
            <a:spAutoFit/>
          </a:bodyPr>
          <a:lstStyle/>
          <a:p>
            <a:r>
              <a:rPr lang="en-US" sz="2400" b="1" dirty="0"/>
              <a:t>After reading this chapter, you should be able to answer these questions:</a:t>
            </a:r>
          </a:p>
          <a:p>
            <a:endParaRPr lang="en-US" sz="2400" dirty="0"/>
          </a:p>
          <a:p>
            <a:pPr marL="342900" lvl="0" indent="-342900">
              <a:buFont typeface="+mj-lt"/>
              <a:buAutoNum type="arabicPeriod"/>
            </a:pPr>
            <a:r>
              <a:rPr lang="en-US" sz="2800" dirty="0"/>
              <a:t>How do differences in perception affect employee behavior and performance?</a:t>
            </a:r>
          </a:p>
          <a:p>
            <a:pPr marL="342900" lvl="0" indent="-342900">
              <a:buFont typeface="+mj-lt"/>
              <a:buAutoNum type="arabicPeriod"/>
            </a:pPr>
            <a:r>
              <a:rPr lang="en-US" sz="2800" dirty="0"/>
              <a:t>How can managers and organizations minimize the negative impact of stereotypes and other barriers to accurate social perception in interpersonal relations?</a:t>
            </a:r>
          </a:p>
          <a:p>
            <a:pPr marL="342900" lvl="0" indent="-342900">
              <a:buFont typeface="+mj-lt"/>
              <a:buAutoNum type="arabicPeriod"/>
            </a:pPr>
            <a:r>
              <a:rPr lang="en-US" sz="2800" dirty="0"/>
              <a:t>How do people attribute credit and blame for organizational events?</a:t>
            </a:r>
          </a:p>
          <a:p>
            <a:pPr marL="342900" lvl="0" indent="-342900">
              <a:buFont typeface="+mj-lt"/>
              <a:buAutoNum type="arabicPeriod"/>
            </a:pPr>
            <a:r>
              <a:rPr lang="en-US" sz="2800" dirty="0"/>
              <a:t>How can a work environment characterized by positive work attitudes be created and maintained?</a:t>
            </a:r>
          </a:p>
          <a:p>
            <a:pPr marL="342900" lvl="0" indent="-342900">
              <a:buFont typeface="+mj-lt"/>
              <a:buAutoNum type="arabicPeriod"/>
            </a:pPr>
            <a:r>
              <a:rPr lang="en-US" sz="2800" dirty="0"/>
              <a:t>How can managers and organizations develop a committed workforce?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3.2 The Process of Perceptual Selectivity</a:t>
            </a:r>
          </a:p>
        </p:txBody>
      </p:sp>
      <p:sp>
        <p:nvSpPr>
          <p:cNvPr id="5" name="TextBox 4">
            <a:extLst>
              <a:ext uri="{FF2B5EF4-FFF2-40B4-BE49-F238E27FC236}">
                <a16:creationId xmlns:a16="http://schemas.microsoft.com/office/drawing/2014/main" id="{ECF0497B-E715-43F3-A0A0-EB44BB0B8731}"/>
              </a:ext>
            </a:extLst>
          </p:cNvPr>
          <p:cNvSpPr txBox="1"/>
          <p:nvPr/>
        </p:nvSpPr>
        <p:spPr>
          <a:xfrm>
            <a:off x="179882" y="6488668"/>
            <a:ext cx="4057521" cy="246221"/>
          </a:xfrm>
          <a:prstGeom prst="rect">
            <a:avLst/>
          </a:prstGeom>
          <a:noFill/>
        </p:spPr>
        <p:txBody>
          <a:bodyPr wrap="none" rtlCol="0">
            <a:spAutoFit/>
          </a:bodyPr>
          <a:lstStyle/>
          <a:p>
            <a:r>
              <a:rPr lang="en-US" sz="1000" dirty="0"/>
              <a:t>(Attribution: Copyright Rice University, OpenStax, under CC-BY 4.0 license)</a:t>
            </a:r>
          </a:p>
        </p:txBody>
      </p:sp>
      <p:pic>
        <p:nvPicPr>
          <p:cNvPr id="8" name="Picture 7" descr="Exhibit 3.2. The illustration lists the stages of perceptual selectivity as “Exposure,” “Attention,” “Perception and interpretation,” and “Retention and response.”">
            <a:extLst>
              <a:ext uri="{FF2B5EF4-FFF2-40B4-BE49-F238E27FC236}">
                <a16:creationId xmlns:a16="http://schemas.microsoft.com/office/drawing/2014/main" id="{83CBCBFC-8795-4818-8E5D-254D1B255EB5}"/>
              </a:ext>
            </a:extLst>
          </p:cNvPr>
          <p:cNvPicPr>
            <a:picLocks noChangeAspect="1"/>
          </p:cNvPicPr>
          <p:nvPr/>
        </p:nvPicPr>
        <p:blipFill>
          <a:blip r:embed="rId2"/>
          <a:stretch>
            <a:fillRect/>
          </a:stretch>
        </p:blipFill>
        <p:spPr>
          <a:xfrm>
            <a:off x="609599" y="3244054"/>
            <a:ext cx="10750549" cy="115284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3.3</a:t>
            </a:r>
            <a:r>
              <a:rPr lang="en-US" b="0" dirty="0"/>
              <a:t> M</a:t>
            </a:r>
            <a:r>
              <a:rPr lang="en-US" dirty="0"/>
              <a:t>ajor Influences on Selective Attention</a:t>
            </a:r>
          </a:p>
        </p:txBody>
      </p:sp>
      <p:sp>
        <p:nvSpPr>
          <p:cNvPr id="6" name="TextBox 5">
            <a:extLst>
              <a:ext uri="{FF2B5EF4-FFF2-40B4-BE49-F238E27FC236}">
                <a16:creationId xmlns:a16="http://schemas.microsoft.com/office/drawing/2014/main" id="{685F89BA-2515-4381-8C3A-E608F247F776}"/>
              </a:ext>
            </a:extLst>
          </p:cNvPr>
          <p:cNvSpPr txBox="1"/>
          <p:nvPr/>
        </p:nvSpPr>
        <p:spPr>
          <a:xfrm>
            <a:off x="179882" y="6488668"/>
            <a:ext cx="4057521" cy="246221"/>
          </a:xfrm>
          <a:prstGeom prst="rect">
            <a:avLst/>
          </a:prstGeom>
          <a:noFill/>
        </p:spPr>
        <p:txBody>
          <a:bodyPr wrap="none" rtlCol="0">
            <a:spAutoFit/>
          </a:bodyPr>
          <a:lstStyle/>
          <a:p>
            <a:r>
              <a:rPr lang="en-US" sz="1000" dirty="0"/>
              <a:t>(Attribution: Copyright Rice University, OpenStax, under CC-BY 4.0 license)</a:t>
            </a:r>
          </a:p>
        </p:txBody>
      </p:sp>
      <p:pic>
        <p:nvPicPr>
          <p:cNvPr id="8" name="Picture 7" descr="Exhibit 3.3. The illustration shows the major influences on selective attention to objects or people, grouped under “External Influences” and “Personal Influences.” The factors contributing to external influences are sub-categorized as “Physical properties” and “Dynamic properties.” The physical properties include the factors labeled “Size,” “Intensity,” “Contrast,” and “Novelty or familiarity.” The dynamic properties include the factors labeled “Motion” and “Repetition.” The factors contributing to personal influences are “Response salience” and “Response dispositions.”">
            <a:extLst>
              <a:ext uri="{FF2B5EF4-FFF2-40B4-BE49-F238E27FC236}">
                <a16:creationId xmlns:a16="http://schemas.microsoft.com/office/drawing/2014/main" id="{4569DC70-FAB8-44CD-99C9-00CC9DE40077}"/>
              </a:ext>
            </a:extLst>
          </p:cNvPr>
          <p:cNvPicPr>
            <a:picLocks noChangeAspect="1"/>
          </p:cNvPicPr>
          <p:nvPr/>
        </p:nvPicPr>
        <p:blipFill>
          <a:blip r:embed="rId2"/>
          <a:stretch>
            <a:fillRect/>
          </a:stretch>
        </p:blipFill>
        <p:spPr>
          <a:xfrm>
            <a:off x="1897227" y="984044"/>
            <a:ext cx="8553061" cy="5137337"/>
          </a:xfrm>
          <a:prstGeom prst="rect">
            <a:avLst/>
          </a:prstGeom>
        </p:spPr>
      </p:pic>
    </p:spTree>
    <p:extLst>
      <p:ext uri="{BB962C8B-B14F-4D97-AF65-F5344CB8AC3E}">
        <p14:creationId xmlns:p14="http://schemas.microsoft.com/office/powerpoint/2010/main" val="2962712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41327"/>
            <a:ext cx="9038252" cy="1326216"/>
          </a:xfrm>
        </p:spPr>
        <p:txBody>
          <a:bodyPr>
            <a:normAutofit/>
          </a:bodyPr>
          <a:lstStyle/>
          <a:p>
            <a:r>
              <a:rPr lang="en-US" dirty="0"/>
              <a:t>Exhibit 3.4</a:t>
            </a:r>
            <a:r>
              <a:rPr lang="en-US" b="0" dirty="0"/>
              <a:t> </a:t>
            </a:r>
            <a:r>
              <a:rPr lang="en-US" dirty="0"/>
              <a:t>Major Influences on Social Perception in Organizations</a:t>
            </a:r>
          </a:p>
        </p:txBody>
      </p:sp>
      <p:sp>
        <p:nvSpPr>
          <p:cNvPr id="6" name="TextBox 5">
            <a:extLst>
              <a:ext uri="{FF2B5EF4-FFF2-40B4-BE49-F238E27FC236}">
                <a16:creationId xmlns:a16="http://schemas.microsoft.com/office/drawing/2014/main" id="{685F89BA-2515-4381-8C3A-E608F247F776}"/>
              </a:ext>
            </a:extLst>
          </p:cNvPr>
          <p:cNvSpPr txBox="1"/>
          <p:nvPr/>
        </p:nvSpPr>
        <p:spPr>
          <a:xfrm>
            <a:off x="179882" y="6488668"/>
            <a:ext cx="4057521" cy="246221"/>
          </a:xfrm>
          <a:prstGeom prst="rect">
            <a:avLst/>
          </a:prstGeom>
          <a:noFill/>
        </p:spPr>
        <p:txBody>
          <a:bodyPr wrap="none" rtlCol="0">
            <a:spAutoFit/>
          </a:bodyPr>
          <a:lstStyle/>
          <a:p>
            <a:r>
              <a:rPr lang="en-US" sz="1000" dirty="0"/>
              <a:t>(Attribution: Copyright Rice University, OpenStax, under CC-BY 4.0 license)</a:t>
            </a:r>
          </a:p>
        </p:txBody>
      </p:sp>
      <p:pic>
        <p:nvPicPr>
          <p:cNvPr id="8" name="Picture 7" descr="Exhibit 3.4. The illustration shows the major influences on social perception, grouped under “Characteristics of the Person Perceived,” “Characteristics of the Perceiver,” and “Characteristics of the Situation.” The factors influencing the characteristics of the person perceived are “Physical appearance,” “Verbal communication,” “Nonverbal communication,” and “Ascribed attributes.” The factors influencing the characteristics of the perceiver are “Self-concept,” “Cognitive structure,” “Response salience,” and “Previous experience with individual.” The factors influencing the characteristics of the situation are “Organizational role” and “Location of event.”">
            <a:extLst>
              <a:ext uri="{FF2B5EF4-FFF2-40B4-BE49-F238E27FC236}">
                <a16:creationId xmlns:a16="http://schemas.microsoft.com/office/drawing/2014/main" id="{4A9AEB6C-16C4-491B-A897-F6BA57889018}"/>
              </a:ext>
            </a:extLst>
          </p:cNvPr>
          <p:cNvPicPr>
            <a:picLocks noChangeAspect="1"/>
          </p:cNvPicPr>
          <p:nvPr/>
        </p:nvPicPr>
        <p:blipFill>
          <a:blip r:embed="rId2"/>
          <a:stretch>
            <a:fillRect/>
          </a:stretch>
        </p:blipFill>
        <p:spPr>
          <a:xfrm>
            <a:off x="1526196" y="1208012"/>
            <a:ext cx="9038252" cy="5189585"/>
          </a:xfrm>
          <a:prstGeom prst="rect">
            <a:avLst/>
          </a:prstGeom>
        </p:spPr>
      </p:pic>
    </p:spTree>
    <p:extLst>
      <p:ext uri="{BB962C8B-B14F-4D97-AF65-F5344CB8AC3E}">
        <p14:creationId xmlns:p14="http://schemas.microsoft.com/office/powerpoint/2010/main" val="2382454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DED3E-1655-41ED-BB1D-C0D047048D33}"/>
              </a:ext>
            </a:extLst>
          </p:cNvPr>
          <p:cNvSpPr>
            <a:spLocks noGrp="1"/>
          </p:cNvSpPr>
          <p:nvPr>
            <p:ph type="title"/>
          </p:nvPr>
        </p:nvSpPr>
        <p:spPr>
          <a:xfrm>
            <a:off x="609600" y="241327"/>
            <a:ext cx="9000931" cy="1102281"/>
          </a:xfrm>
        </p:spPr>
        <p:txBody>
          <a:bodyPr/>
          <a:lstStyle/>
          <a:p>
            <a:r>
              <a:rPr lang="en-US" dirty="0"/>
              <a:t>Table 3.1 Differences in Perception Between Supervisors and Subordinates </a:t>
            </a:r>
          </a:p>
        </p:txBody>
      </p:sp>
      <p:pic>
        <p:nvPicPr>
          <p:cNvPr id="5" name="Picture 2" descr="Table 3.1. The positions we occupy in organizations can easily color how we view our work world and those in it. Consider the results of a classic study of perceptual differences between superiors and subordinates. Both groups were asked how often the supervisor gave various forms of feedback to the employees. The results, shown in Table 3.1, demonstrate striking differences based on one’s location in the organizational hierarchy. The types of recognition and the frequency with which supervisors give various types of recognition for good performance are summarized as follows. The types of recognition is stated followed by the recognition percentage as seen by supervisors and as seen by subordinates. For giving privileges 52 percent and 14 percent; giving more responsibility 48 percent  and 10 percent; for giving a pat on the back 82 percent  and 13 percent; giving sincere and thorough praise 80 percent  and 14 percent; trains for better jobs 64 percent and  9 percent; and giving more interesting work 51 percent and  5 percent.">
            <a:extLst>
              <a:ext uri="{FF2B5EF4-FFF2-40B4-BE49-F238E27FC236}">
                <a16:creationId xmlns:a16="http://schemas.microsoft.com/office/drawing/2014/main" id="{104BF9B1-E17B-4A38-BAFE-728E32B29CD0}"/>
              </a:ext>
            </a:extLst>
          </p:cNvPr>
          <p:cNvPicPr>
            <a:picLocks noChangeAspect="1" noChangeArrowheads="1"/>
          </p:cNvPicPr>
          <p:nvPr/>
        </p:nvPicPr>
        <p:blipFill>
          <a:blip r:embed="rId2" cstate="print"/>
          <a:srcRect/>
          <a:stretch>
            <a:fillRect/>
          </a:stretch>
        </p:blipFill>
        <p:spPr bwMode="auto">
          <a:xfrm>
            <a:off x="1609531" y="1343607"/>
            <a:ext cx="9000930" cy="5236829"/>
          </a:xfrm>
          <a:prstGeom prst="rect">
            <a:avLst/>
          </a:prstGeom>
          <a:noFill/>
          <a:ln w="9525">
            <a:noFill/>
            <a:miter lim="800000"/>
            <a:headEnd/>
            <a:tailEnd/>
          </a:ln>
          <a:effectLst/>
        </p:spPr>
      </p:pic>
    </p:spTree>
    <p:extLst>
      <p:ext uri="{BB962C8B-B14F-4D97-AF65-F5344CB8AC3E}">
        <p14:creationId xmlns:p14="http://schemas.microsoft.com/office/powerpoint/2010/main" val="3278519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053ACA-A66B-4A42-A154-826910E3F81D}"/>
              </a:ext>
            </a:extLst>
          </p:cNvPr>
          <p:cNvSpPr>
            <a:spLocks noGrp="1"/>
          </p:cNvSpPr>
          <p:nvPr>
            <p:ph type="title"/>
          </p:nvPr>
        </p:nvSpPr>
        <p:spPr>
          <a:xfrm>
            <a:off x="1981200" y="241327"/>
            <a:ext cx="7557655" cy="1456845"/>
          </a:xfrm>
        </p:spPr>
        <p:txBody>
          <a:bodyPr>
            <a:normAutofit/>
          </a:bodyPr>
          <a:lstStyle/>
          <a:p>
            <a:r>
              <a:rPr lang="en-US" sz="3600" dirty="0"/>
              <a:t>1. </a:t>
            </a:r>
            <a:r>
              <a:rPr lang="en-US" dirty="0"/>
              <a:t>How do differences in perception affect employee behavior and performance?</a:t>
            </a:r>
            <a:endParaRPr lang="en-US" sz="3600" dirty="0"/>
          </a:p>
        </p:txBody>
      </p:sp>
      <p:sp>
        <p:nvSpPr>
          <p:cNvPr id="6" name="Text Placeholder 3">
            <a:extLst>
              <a:ext uri="{FF2B5EF4-FFF2-40B4-BE49-F238E27FC236}">
                <a16:creationId xmlns:a16="http://schemas.microsoft.com/office/drawing/2014/main" id="{D7FCAFC6-47F6-451B-BEF1-2E10AF3F2A30}"/>
              </a:ext>
            </a:extLst>
          </p:cNvPr>
          <p:cNvSpPr>
            <a:spLocks noGrp="1"/>
          </p:cNvSpPr>
          <p:nvPr>
            <p:ph type="body" sz="quarter" idx="14"/>
          </p:nvPr>
        </p:nvSpPr>
        <p:spPr>
          <a:xfrm>
            <a:off x="1981200" y="2075544"/>
            <a:ext cx="8062912" cy="3934821"/>
          </a:xfrm>
        </p:spPr>
        <p:txBody>
          <a:bodyPr>
            <a:normAutofit lnSpcReduction="10000"/>
          </a:bodyPr>
          <a:lstStyle/>
          <a:p>
            <a:pPr marL="0" indent="0">
              <a:buNone/>
            </a:pPr>
            <a:r>
              <a:rPr lang="en-US" b="1" cap="all" dirty="0"/>
              <a:t>Concept Check</a:t>
            </a:r>
          </a:p>
          <a:p>
            <a:pPr marL="514350" indent="-514350">
              <a:buFont typeface="+mj-lt"/>
              <a:buAutoNum type="arabicPeriod"/>
            </a:pPr>
            <a:r>
              <a:rPr lang="en-US" sz="3600" dirty="0"/>
              <a:t>How can you understand what makes up an individual’s personality? </a:t>
            </a:r>
          </a:p>
          <a:p>
            <a:pPr marL="514350" indent="-514350">
              <a:buFont typeface="+mj-lt"/>
              <a:buAutoNum type="arabicPeriod"/>
            </a:pPr>
            <a:r>
              <a:rPr lang="en-US" sz="3600" dirty="0"/>
              <a:t>How does the content of the situation affect the perception of the perceiver? </a:t>
            </a:r>
          </a:p>
          <a:p>
            <a:pPr marL="514350" indent="-514350">
              <a:buFont typeface="+mj-lt"/>
              <a:buAutoNum type="arabicPeriod"/>
            </a:pPr>
            <a:r>
              <a:rPr lang="en-US" sz="3600" dirty="0"/>
              <a:t>What are the characteristics that the perceiver can have on interpreting personality?</a:t>
            </a:r>
          </a:p>
        </p:txBody>
      </p:sp>
    </p:spTree>
    <p:extLst>
      <p:ext uri="{BB962C8B-B14F-4D97-AF65-F5344CB8AC3E}">
        <p14:creationId xmlns:p14="http://schemas.microsoft.com/office/powerpoint/2010/main" val="2648872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EB815-CD59-4AE5-AF4F-5CD95EE2539B}"/>
              </a:ext>
            </a:extLst>
          </p:cNvPr>
          <p:cNvSpPr>
            <a:spLocks noGrp="1"/>
          </p:cNvSpPr>
          <p:nvPr>
            <p:ph type="title"/>
          </p:nvPr>
        </p:nvSpPr>
        <p:spPr/>
        <p:txBody>
          <a:bodyPr/>
          <a:lstStyle/>
          <a:p>
            <a:r>
              <a:rPr lang="en-US" dirty="0"/>
              <a:t>Table 3.2 Barriers to Accurate Perception of Others </a:t>
            </a:r>
          </a:p>
        </p:txBody>
      </p:sp>
      <p:pic>
        <p:nvPicPr>
          <p:cNvPr id="5" name="Picture 2" descr="Table 3.2. In the perceptual process, several barriers can be identified that inhibit the accuracy of our perception. These barriers are (1) stereotyping, (2) selective perception, and (3) perceptual defense. Each of these will be briefly considered as it relates to social perception in work situations in Table 3.2. Stereotyping is a tendency to assign attributes to people solely on the basis of their class or category. Selective perception is a process by which we systematically screen out or discredit information we don't wish to hear and focus instead on more salient information. Perceptual defense is a tendency to distort or ignore information that is either personally threatening or culturally unacceptable. ">
            <a:extLst>
              <a:ext uri="{FF2B5EF4-FFF2-40B4-BE49-F238E27FC236}">
                <a16:creationId xmlns:a16="http://schemas.microsoft.com/office/drawing/2014/main" id="{81BA7F81-B005-45B7-8687-5945D9E96C9B}"/>
              </a:ext>
            </a:extLst>
          </p:cNvPr>
          <p:cNvPicPr>
            <a:picLocks noChangeAspect="1" noChangeArrowheads="1"/>
          </p:cNvPicPr>
          <p:nvPr/>
        </p:nvPicPr>
        <p:blipFill>
          <a:blip r:embed="rId2" cstate="print"/>
          <a:srcRect/>
          <a:stretch>
            <a:fillRect/>
          </a:stretch>
        </p:blipFill>
        <p:spPr bwMode="auto">
          <a:xfrm>
            <a:off x="883712" y="1754415"/>
            <a:ext cx="10424575" cy="3775529"/>
          </a:xfrm>
          <a:prstGeom prst="rect">
            <a:avLst/>
          </a:prstGeom>
          <a:noFill/>
          <a:ln w="9525">
            <a:noFill/>
            <a:miter lim="800000"/>
            <a:headEnd/>
            <a:tailEnd/>
          </a:ln>
          <a:effectLst/>
        </p:spPr>
      </p:pic>
    </p:spTree>
    <p:extLst>
      <p:ext uri="{BB962C8B-B14F-4D97-AF65-F5344CB8AC3E}">
        <p14:creationId xmlns:p14="http://schemas.microsoft.com/office/powerpoint/2010/main" val="2252735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053ACA-A66B-4A42-A154-826910E3F81D}"/>
              </a:ext>
            </a:extLst>
          </p:cNvPr>
          <p:cNvSpPr>
            <a:spLocks noGrp="1"/>
          </p:cNvSpPr>
          <p:nvPr>
            <p:ph type="title"/>
          </p:nvPr>
        </p:nvSpPr>
        <p:spPr>
          <a:xfrm>
            <a:off x="1981200" y="241327"/>
            <a:ext cx="7557655" cy="1456845"/>
          </a:xfrm>
        </p:spPr>
        <p:txBody>
          <a:bodyPr>
            <a:normAutofit fontScale="90000"/>
          </a:bodyPr>
          <a:lstStyle/>
          <a:p>
            <a:r>
              <a:rPr lang="en-US" sz="3600" dirty="0"/>
              <a:t>2. </a:t>
            </a:r>
            <a:r>
              <a:rPr lang="en-US" dirty="0"/>
              <a:t>How can managers and organizations minimize the negative impact of stereotypes and other barriers to accurate social perception in interpersonal relations?</a:t>
            </a:r>
            <a:endParaRPr lang="en-US" sz="3600" dirty="0"/>
          </a:p>
        </p:txBody>
      </p:sp>
      <p:sp>
        <p:nvSpPr>
          <p:cNvPr id="6" name="Text Placeholder 3">
            <a:extLst>
              <a:ext uri="{FF2B5EF4-FFF2-40B4-BE49-F238E27FC236}">
                <a16:creationId xmlns:a16="http://schemas.microsoft.com/office/drawing/2014/main" id="{D7FCAFC6-47F6-451B-BEF1-2E10AF3F2A30}"/>
              </a:ext>
            </a:extLst>
          </p:cNvPr>
          <p:cNvSpPr>
            <a:spLocks noGrp="1"/>
          </p:cNvSpPr>
          <p:nvPr>
            <p:ph type="body" sz="quarter" idx="14"/>
          </p:nvPr>
        </p:nvSpPr>
        <p:spPr>
          <a:xfrm>
            <a:off x="1981200" y="2075544"/>
            <a:ext cx="8062912" cy="3934821"/>
          </a:xfrm>
        </p:spPr>
        <p:txBody>
          <a:bodyPr>
            <a:normAutofit lnSpcReduction="10000"/>
          </a:bodyPr>
          <a:lstStyle/>
          <a:p>
            <a:pPr marL="0" indent="0">
              <a:buNone/>
            </a:pPr>
            <a:r>
              <a:rPr lang="en-US" b="1" cap="all" dirty="0"/>
              <a:t>Concept Check</a:t>
            </a:r>
          </a:p>
          <a:p>
            <a:pPr marL="514350" indent="-514350">
              <a:buFont typeface="+mj-lt"/>
              <a:buAutoNum type="arabicPeriod"/>
            </a:pPr>
            <a:r>
              <a:rPr lang="en-US" sz="3600" dirty="0"/>
              <a:t>What are the barriers that can inhibit the accuracy of our perception? </a:t>
            </a:r>
          </a:p>
          <a:p>
            <a:pPr marL="514350" indent="-514350">
              <a:buFont typeface="+mj-lt"/>
              <a:buAutoNum type="arabicPeriod"/>
            </a:pPr>
            <a:r>
              <a:rPr lang="en-US" sz="3600" dirty="0"/>
              <a:t>What are the cultural factors that can influence perception? </a:t>
            </a:r>
          </a:p>
          <a:p>
            <a:pPr marL="514350" indent="-514350">
              <a:buFont typeface="+mj-lt"/>
              <a:buAutoNum type="arabicPeriod"/>
            </a:pPr>
            <a:r>
              <a:rPr lang="en-US" sz="3600" dirty="0"/>
              <a:t>What is perceptual defense, and what are examples of the mechanisms that can be identified?</a:t>
            </a:r>
          </a:p>
        </p:txBody>
      </p:sp>
    </p:spTree>
    <p:extLst>
      <p:ext uri="{BB962C8B-B14F-4D97-AF65-F5344CB8AC3E}">
        <p14:creationId xmlns:p14="http://schemas.microsoft.com/office/powerpoint/2010/main" val="1657914021"/>
      </p:ext>
    </p:extLst>
  </p:cSld>
  <p:clrMapOvr>
    <a:masterClrMapping/>
  </p:clrMapOvr>
</p:sld>
</file>

<file path=ppt/theme/theme1.xml><?xml version="1.0" encoding="utf-8"?>
<a:theme xmlns:a="http://schemas.openxmlformats.org/drawingml/2006/main" name="Office Theme">
  <a:themeElements>
    <a:clrScheme name="OpenStax">
      <a:dk1>
        <a:srgbClr val="000000"/>
      </a:dk1>
      <a:lt1>
        <a:srgbClr val="FFFFFF"/>
      </a:lt1>
      <a:dk2>
        <a:srgbClr val="44546A"/>
      </a:dk2>
      <a:lt2>
        <a:srgbClr val="E7E6E6"/>
      </a:lt2>
      <a:accent1>
        <a:srgbClr val="609A33"/>
      </a:accent1>
      <a:accent2>
        <a:srgbClr val="DB5935"/>
      </a:accent2>
      <a:accent3>
        <a:srgbClr val="464846"/>
      </a:accent3>
      <a:accent4>
        <a:srgbClr val="EAC322"/>
      </a:accent4>
      <a:accent5>
        <a:srgbClr val="1B1E3F"/>
      </a:accent5>
      <a:accent6>
        <a:srgbClr val="70AD47"/>
      </a:accent6>
      <a:hlink>
        <a:srgbClr val="29749C"/>
      </a:hlink>
      <a:folHlink>
        <a:srgbClr val="9450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10835</TotalTime>
  <Words>525</Words>
  <Application>Microsoft Macintosh PowerPoint</Application>
  <PresentationFormat>Widescreen</PresentationFormat>
  <Paragraphs>51</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Organizational Behavior</vt:lpstr>
      <vt:lpstr>Learning Outcomes</vt:lpstr>
      <vt:lpstr>Exhibit 3.2 The Process of Perceptual Selectivity</vt:lpstr>
      <vt:lpstr>Exhibit 3.3 Major Influences on Selective Attention</vt:lpstr>
      <vt:lpstr>Exhibit 3.4 Major Influences on Social Perception in Organizations</vt:lpstr>
      <vt:lpstr>Table 3.1 Differences in Perception Between Supervisors and Subordinates </vt:lpstr>
      <vt:lpstr>1. How do differences in perception affect employee behavior and performance?</vt:lpstr>
      <vt:lpstr>Table 3.2 Barriers to Accurate Perception of Others </vt:lpstr>
      <vt:lpstr>2. How can managers and organizations minimize the negative impact of stereotypes and other barriers to accurate social perception in interpersonal relations?</vt:lpstr>
      <vt:lpstr>Exhibit 3.5 The General Attribution Process</vt:lpstr>
      <vt:lpstr>Exhibit 3.6 Causes of Internal and External Attributions</vt:lpstr>
      <vt:lpstr>3. How do people attribute credit and blame for organizational events?</vt:lpstr>
      <vt:lpstr>Exhibit 3.8 Relationship Between Attitudes and Behavior</vt:lpstr>
      <vt:lpstr>Exhibit 3.9 A Social-Information-Processing View of Attitudes</vt:lpstr>
      <vt:lpstr>4. How can a work environment characterized by positive work attitudes be created and maintained?</vt:lpstr>
      <vt:lpstr>5. How can managers and organizations develop a committed workforce?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Larissa Chu</dc:creator>
  <cp:lastModifiedBy>Microsoft Office User</cp:lastModifiedBy>
  <cp:revision>114</cp:revision>
  <dcterms:created xsi:type="dcterms:W3CDTF">2018-05-29T21:16:34Z</dcterms:created>
  <dcterms:modified xsi:type="dcterms:W3CDTF">2019-10-28T16:07:41Z</dcterms:modified>
</cp:coreProperties>
</file>