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77" r:id="rId3"/>
    <p:sldId id="334" r:id="rId4"/>
    <p:sldId id="348" r:id="rId5"/>
    <p:sldId id="345" r:id="rId6"/>
    <p:sldId id="347" r:id="rId7"/>
    <p:sldId id="297" r:id="rId8"/>
    <p:sldId id="349" r:id="rId9"/>
    <p:sldId id="346" r:id="rId10"/>
    <p:sldId id="35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68" autoAdjust="0"/>
    <p:restoredTop sz="94368" autoAdjust="0"/>
  </p:normalViewPr>
  <p:slideViewPr>
    <p:cSldViewPr snapToGrid="0" snapToObjects="1">
      <p:cViewPr varScale="1">
        <p:scale>
          <a:sx n="61" d="100"/>
          <a:sy n="61" d="100"/>
        </p:scale>
        <p:origin x="248" y="119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3168"/>
    </p:cViewPr>
  </p:sorterViewPr>
  <p:notesViewPr>
    <p:cSldViewPr snapToGrid="0" snapToObjects="1">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4E85F3-DCCA-4816-BB2C-8589578B070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337609D-197A-4070-8E34-D131044A0B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08A76F-2B05-413E-976F-0BF7E126CE6E}" type="datetimeFigureOut">
              <a:rPr lang="en-US" smtClean="0"/>
              <a:pPr/>
              <a:t>10/28/19</a:t>
            </a:fld>
            <a:endParaRPr lang="en-US" dirty="0"/>
          </a:p>
        </p:txBody>
      </p:sp>
      <p:sp>
        <p:nvSpPr>
          <p:cNvPr id="4" name="Footer Placeholder 3">
            <a:extLst>
              <a:ext uri="{FF2B5EF4-FFF2-40B4-BE49-F238E27FC236}">
                <a16:creationId xmlns:a16="http://schemas.microsoft.com/office/drawing/2014/main" id="{0B96A07A-CB8B-4321-B59D-6B20ACB61E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E18B78C-6CA7-44A1-B4BC-BE372BEE2B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3627B9-656A-4537-BCB7-741F9BAE6DE3}" type="slidenum">
              <a:rPr lang="en-US" smtClean="0"/>
              <a:pPr/>
              <a:t>‹#›</a:t>
            </a:fld>
            <a:endParaRPr lang="en-US" dirty="0"/>
          </a:p>
        </p:txBody>
      </p:sp>
    </p:spTree>
    <p:extLst>
      <p:ext uri="{BB962C8B-B14F-4D97-AF65-F5344CB8AC3E}">
        <p14:creationId xmlns:p14="http://schemas.microsoft.com/office/powerpoint/2010/main" val="1163424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335C6-3C3E-4B80-A9C6-74F0A1957479}" type="datetimeFigureOut">
              <a:rPr lang="en-US" smtClean="0"/>
              <a:pPr/>
              <a:t>10/28/19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1A0EE-5618-4FFB-9C66-974DDFCAFAC6}" type="slidenum">
              <a:rPr lang="en-US" smtClean="0"/>
              <a:pPr/>
              <a:t>‹#›</a:t>
            </a:fld>
            <a:endParaRPr lang="en-US" dirty="0"/>
          </a:p>
        </p:txBody>
      </p:sp>
    </p:spTree>
    <p:extLst>
      <p:ext uri="{BB962C8B-B14F-4D97-AF65-F5344CB8AC3E}">
        <p14:creationId xmlns:p14="http://schemas.microsoft.com/office/powerpoint/2010/main" val="2464077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91A0EE-5618-4FFB-9C66-974DDFCAFAC6}" type="slidenum">
              <a:rPr lang="en-US" smtClean="0"/>
              <a:pPr/>
              <a:t>1</a:t>
            </a:fld>
            <a:endParaRPr lang="en-US" dirty="0"/>
          </a:p>
        </p:txBody>
      </p:sp>
    </p:spTree>
    <p:extLst>
      <p:ext uri="{BB962C8B-B14F-4D97-AF65-F5344CB8AC3E}">
        <p14:creationId xmlns:p14="http://schemas.microsoft.com/office/powerpoint/2010/main" val="77711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Principles of Management</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noAutofit/>
          </a:bodyPr>
          <a:lstStyle>
            <a:lvl1pPr marL="0" indent="0" algn="ctr">
              <a:buNone/>
              <a:defRPr lang="en-US" sz="2400" b="1" baseline="0" smtClean="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r>
              <a:rPr lang="en-US" dirty="0"/>
              <a:t>Chapter 2 MAKING ETHICAL DECISIONS AND MANAGING A SOCIALLY RESPONSIBLE BUSINESS</a:t>
            </a:r>
          </a:p>
        </p:txBody>
      </p:sp>
      <p:sp>
        <p:nvSpPr>
          <p:cNvPr id="12" name="TextBox 11"/>
          <p:cNvSpPr txBox="1"/>
          <p:nvPr userDrawn="1"/>
        </p:nvSpPr>
        <p:spPr>
          <a:xfrm>
            <a:off x="4218708" y="1946841"/>
            <a:ext cx="375458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PowerPoint Image Slideshow</a:t>
            </a:r>
          </a:p>
          <a:p>
            <a:pPr algn="ctr"/>
            <a:endParaRPr lang="en-US" sz="1600" dirty="0"/>
          </a:p>
        </p:txBody>
      </p:sp>
      <p:pic>
        <p:nvPicPr>
          <p:cNvPr id="13" name="Picture 12">
            <a:extLst>
              <a:ext uri="{FF2B5EF4-FFF2-40B4-BE49-F238E27FC236}">
                <a16:creationId xmlns:a16="http://schemas.microsoft.com/office/drawing/2014/main" id="{128FA20A-3A8E-4A0C-B57A-5FF082D1F979}"/>
              </a:ext>
            </a:extLst>
          </p:cNvPr>
          <p:cNvPicPr>
            <a:picLocks noChangeAspect="1"/>
          </p:cNvPicPr>
          <p:nvPr userDrawn="1"/>
        </p:nvPicPr>
        <p:blipFill>
          <a:blip r:embed="rId3"/>
          <a:stretch>
            <a:fillRect/>
          </a:stretch>
        </p:blipFill>
        <p:spPr>
          <a:xfrm>
            <a:off x="4229098" y="2362199"/>
            <a:ext cx="3754581" cy="3942310"/>
          </a:xfrm>
          <a:prstGeom prst="rect">
            <a:avLst/>
          </a:prstGeom>
        </p:spPr>
      </p:pic>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494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71127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484324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8330"/>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76872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466148"/>
          </a:xfrm>
        </p:spPr>
        <p:txBody>
          <a:bodyPr>
            <a:normAutofit/>
          </a:bodyPr>
          <a:lstStyle>
            <a:lvl1pPr>
              <a:defRPr sz="2800" b="1"/>
            </a:lvl1pPr>
          </a:lstStyle>
          <a:p>
            <a:r>
              <a:rPr lang="en-US" dirty="0"/>
              <a:t>Figure #.#</a:t>
            </a:r>
          </a:p>
        </p:txBody>
      </p:sp>
      <p:sp>
        <p:nvSpPr>
          <p:cNvPr id="3" name="Content Placeholder 2"/>
          <p:cNvSpPr>
            <a:spLocks noGrp="1"/>
          </p:cNvSpPr>
          <p:nvPr>
            <p:ph sz="half" idx="1"/>
          </p:nvPr>
        </p:nvSpPr>
        <p:spPr>
          <a:xfrm>
            <a:off x="838200" y="1010661"/>
            <a:ext cx="51816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010661"/>
            <a:ext cx="51816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535420"/>
          </a:xfrm>
        </p:spPr>
        <p:txBody>
          <a:bodyPr>
            <a:normAutofit/>
          </a:bodyPr>
          <a:lstStyle>
            <a:lvl1pPr>
              <a:defRPr sz="2800" b="1" baseline="0"/>
            </a:lvl1pPr>
          </a:lstStyle>
          <a:p>
            <a:r>
              <a:rPr lang="en-US" dirty="0"/>
              <a:t>Figure #.#</a:t>
            </a:r>
          </a:p>
        </p:txBody>
      </p:sp>
      <p:sp>
        <p:nvSpPr>
          <p:cNvPr id="4" name="Footer Placeholder 3"/>
          <p:cNvSpPr>
            <a:spLocks noGrp="1"/>
          </p:cNvSpPr>
          <p:nvPr>
            <p:ph type="ftr" sz="quarter" idx="11"/>
          </p:nvPr>
        </p:nvSpPr>
        <p:spPr>
          <a:xfrm>
            <a:off x="97536" y="6205728"/>
            <a:ext cx="10180320" cy="442595"/>
          </a:xfrm>
        </p:spPr>
        <p:txBody>
          <a:body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
        <p:nvSpPr>
          <p:cNvPr id="7" name="Content Placeholder 6"/>
          <p:cNvSpPr>
            <a:spLocks noGrp="1"/>
          </p:cNvSpPr>
          <p:nvPr>
            <p:ph sz="quarter" idx="12"/>
          </p:nvPr>
        </p:nvSpPr>
        <p:spPr>
          <a:xfrm>
            <a:off x="838200" y="1011383"/>
            <a:ext cx="105156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838200" y="4378037"/>
            <a:ext cx="10515600" cy="1627909"/>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686173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hasCustomPrompt="1"/>
          </p:nvPr>
        </p:nvSpPr>
        <p:spPr>
          <a:xfrm>
            <a:off x="838200" y="900545"/>
            <a:ext cx="10515600" cy="5347855"/>
          </a:xfrm>
        </p:spPr>
        <p:txBody>
          <a:bodyPr/>
          <a:lstStyle>
            <a:lvl1pPr marL="0" indent="0">
              <a:buNone/>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lvl="1"/>
            <a:endParaRPr lang="en-US" dirty="0"/>
          </a:p>
        </p:txBody>
      </p:sp>
    </p:spTree>
    <p:extLst>
      <p:ext uri="{BB962C8B-B14F-4D97-AF65-F5344CB8AC3E}">
        <p14:creationId xmlns:p14="http://schemas.microsoft.com/office/powerpoint/2010/main" val="1648461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lvl="1"/>
            <a:endParaRPr lang="en-US" dirty="0"/>
          </a:p>
        </p:txBody>
      </p:sp>
    </p:spTree>
    <p:extLst>
      <p:ext uri="{BB962C8B-B14F-4D97-AF65-F5344CB8AC3E}">
        <p14:creationId xmlns:p14="http://schemas.microsoft.com/office/powerpoint/2010/main" val="527292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661383"/>
          </a:xfrm>
        </p:spPr>
        <p:txBody>
          <a:bodyPr/>
          <a:lstStyle>
            <a:lvl1pPr>
              <a:defRPr sz="3200" b="1"/>
            </a:lvl1pPr>
          </a:lstStyle>
          <a:p>
            <a:endParaRPr lang="en-US" dirty="0"/>
          </a:p>
        </p:txBody>
      </p:sp>
      <p:sp>
        <p:nvSpPr>
          <p:cNvPr id="3" name="Footer Placeholder 2"/>
          <p:cNvSpPr>
            <a:spLocks noGrp="1"/>
          </p:cNvSpPr>
          <p:nvPr>
            <p:ph type="ftr" sz="quarter" idx="10"/>
          </p:nvPr>
        </p:nvSpPr>
        <p:spPr/>
        <p:txBody>
          <a:bodyPr/>
          <a:lstStyle/>
          <a:p>
            <a:endParaRPr lang="en-US" dirty="0"/>
          </a:p>
        </p:txBody>
      </p:sp>
      <p:sp>
        <p:nvSpPr>
          <p:cNvPr id="5" name="Content Placeholder 4"/>
          <p:cNvSpPr>
            <a:spLocks noGrp="1"/>
          </p:cNvSpPr>
          <p:nvPr>
            <p:ph sz="quarter" idx="11"/>
          </p:nvPr>
        </p:nvSpPr>
        <p:spPr>
          <a:xfrm>
            <a:off x="838200" y="2372497"/>
            <a:ext cx="10515600" cy="3875903"/>
          </a:xfrm>
        </p:spPr>
        <p:txBody>
          <a:bodyPr>
            <a:normAutofit/>
          </a:bodyPr>
          <a:lstStyle>
            <a:lvl1pPr marL="457200" indent="-457200">
              <a:buFont typeface="+mj-lt"/>
              <a:buAutoNum type="arabicPeriod"/>
              <a:defRPr sz="3600"/>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sz="3200"/>
            </a:lvl2pPr>
          </a:lstStyle>
          <a:p>
            <a:pPr marL="457200" indent="-457200">
              <a:buAutoNum type="arabicPeriod"/>
            </a:pPr>
            <a:endParaRPr lang="en-US" sz="2800" dirty="0"/>
          </a:p>
          <a:p>
            <a:pPr lvl="1"/>
            <a:endParaRPr lang="en-US" dirty="0"/>
          </a:p>
        </p:txBody>
      </p:sp>
    </p:spTree>
    <p:extLst>
      <p:ext uri="{BB962C8B-B14F-4D97-AF65-F5344CB8AC3E}">
        <p14:creationId xmlns:p14="http://schemas.microsoft.com/office/powerpoint/2010/main" val="223666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1421595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3345524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609600" y="241327"/>
            <a:ext cx="10750549" cy="659535"/>
          </a:xfrm>
        </p:spPr>
        <p:txBody>
          <a:bodyPr/>
          <a:lstStyle/>
          <a:p>
            <a:r>
              <a:rPr lang="en-US" dirty="0"/>
              <a:t>Click to edit</a:t>
            </a:r>
          </a:p>
        </p:txBody>
      </p:sp>
      <p:sp>
        <p:nvSpPr>
          <p:cNvPr id="8" name="Picture Placeholder 8"/>
          <p:cNvSpPr>
            <a:spLocks noGrp="1"/>
          </p:cNvSpPr>
          <p:nvPr>
            <p:ph type="pic" sz="quarter" idx="13"/>
          </p:nvPr>
        </p:nvSpPr>
        <p:spPr>
          <a:xfrm>
            <a:off x="609599" y="1122387"/>
            <a:ext cx="10750551"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609600" y="4843982"/>
            <a:ext cx="10750549"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5"/>
          </p:nvPr>
        </p:nvSpPr>
        <p:spPr/>
        <p:txBody>
          <a:bodyPr/>
          <a:lstStyle>
            <a:lvl1pPr>
              <a:defRPr/>
            </a:lvl1pPr>
          </a:lstStyle>
          <a:p>
            <a:pPr>
              <a:defRPr/>
            </a:pPr>
            <a:fld id="{7D0688DF-AF46-4A2D-9AA5-910E092B2A19}" type="datetime4">
              <a:rPr lang="en-US" smtClean="0"/>
              <a:pPr>
                <a:defRPr/>
              </a:pPr>
              <a:t>October 28, 2019</a:t>
            </a:fld>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dirty="0"/>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a:p>
            <a:pPr>
              <a:defRPr/>
            </a:pPr>
            <a:endParaRPr lang="en-US" dirty="0"/>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dirty="0"/>
          </a:p>
        </p:txBody>
      </p:sp>
    </p:spTree>
    <p:extLst>
      <p:ext uri="{BB962C8B-B14F-4D97-AF65-F5344CB8AC3E}">
        <p14:creationId xmlns:p14="http://schemas.microsoft.com/office/powerpoint/2010/main" val="341219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99999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277905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41648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90168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24093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5876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4686"/>
            <a:ext cx="10515600" cy="424583"/>
          </a:xfrm>
        </p:spPr>
        <p:txBody>
          <a:bodyPr>
            <a:normAutofit/>
          </a:bodyPr>
          <a:lstStyle>
            <a:lvl1pPr>
              <a:defRPr sz="2800" b="1"/>
            </a:lvl1pPr>
          </a:lstStyle>
          <a:p>
            <a:endParaRPr lang="en-US" dirty="0"/>
          </a:p>
        </p:txBody>
      </p:sp>
      <p:sp>
        <p:nvSpPr>
          <p:cNvPr id="3" name="Content Placeholder 2"/>
          <p:cNvSpPr>
            <a:spLocks noGrp="1"/>
          </p:cNvSpPr>
          <p:nvPr>
            <p:ph idx="1"/>
          </p:nvPr>
        </p:nvSpPr>
        <p:spPr>
          <a:xfrm>
            <a:off x="838200" y="955964"/>
            <a:ext cx="105156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a:norm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6939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5" r:id="rId4"/>
    <p:sldLayoutId id="2147483666" r:id="rId5"/>
    <p:sldLayoutId id="2147483670" r:id="rId6"/>
    <p:sldLayoutId id="2147483672" r:id="rId7"/>
    <p:sldLayoutId id="2147483673" r:id="rId8"/>
    <p:sldLayoutId id="2147483674" r:id="rId9"/>
    <p:sldLayoutId id="2147483675" r:id="rId10"/>
    <p:sldLayoutId id="2147483676" r:id="rId11"/>
    <p:sldLayoutId id="2147483677" r:id="rId12"/>
    <p:sldLayoutId id="2147483678" r:id="rId13"/>
    <p:sldLayoutId id="2147483652" r:id="rId14"/>
    <p:sldLayoutId id="2147483660" r:id="rId15"/>
    <p:sldLayoutId id="2147483661" r:id="rId16"/>
    <p:sldLayoutId id="2147483662" r:id="rId17"/>
    <p:sldLayoutId id="2147483663" r:id="rId18"/>
    <p:sldLayoutId id="2147483664" r:id="rId19"/>
    <p:sldLayoutId id="2147483681" r:id="rId20"/>
    <p:sldLayoutId id="2147483682" r:id="rId21"/>
    <p:sldLayoutId id="2147483685" r:id="rId22"/>
  </p:sldLayoutIdLst>
  <p:txStyles>
    <p:titleStyle>
      <a:lvl1pPr algn="l" defTabSz="914400" rtl="0" eaLnBrk="1" latinLnBrk="0" hangingPunct="1">
        <a:lnSpc>
          <a:spcPct val="90000"/>
        </a:lnSpc>
        <a:spcBef>
          <a:spcPct val="0"/>
        </a:spcBef>
        <a:buNone/>
        <a:defRPr sz="28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Organizational Behavior</a:t>
            </a:r>
          </a:p>
        </p:txBody>
      </p:sp>
      <p:sp>
        <p:nvSpPr>
          <p:cNvPr id="4" name="Text Placeholder 3"/>
          <p:cNvSpPr>
            <a:spLocks noGrp="1"/>
          </p:cNvSpPr>
          <p:nvPr>
            <p:ph type="body" sz="quarter" idx="14"/>
          </p:nvPr>
        </p:nvSpPr>
        <p:spPr>
          <a:xfrm>
            <a:off x="1524000" y="1185274"/>
            <a:ext cx="9815945" cy="1205346"/>
          </a:xfrm>
        </p:spPr>
        <p:txBody>
          <a:bodyPr>
            <a:normAutofit/>
          </a:bodyPr>
          <a:lstStyle/>
          <a:p>
            <a:endParaRPr lang="en-US" dirty="0"/>
          </a:p>
          <a:p>
            <a:endParaRPr lang="en-US" dirty="0"/>
          </a:p>
          <a:p>
            <a:endParaRPr lang="en-US" dirty="0"/>
          </a:p>
        </p:txBody>
      </p:sp>
      <p:sp>
        <p:nvSpPr>
          <p:cNvPr id="5" name="Text Placeholder 10"/>
          <p:cNvSpPr txBox="1">
            <a:spLocks/>
          </p:cNvSpPr>
          <p:nvPr/>
        </p:nvSpPr>
        <p:spPr>
          <a:xfrm>
            <a:off x="1524000" y="1509713"/>
            <a:ext cx="9144000" cy="443778"/>
          </a:xfrm>
          <a:prstGeom prst="rect">
            <a:avLst/>
          </a:prstGeom>
        </p:spPr>
        <p:txBody>
          <a:bodyPr vert="horz" lIns="91440" tIns="45720" rIns="91440" bIns="45720" rtlCol="0">
            <a:noAutofit/>
          </a:bodyPr>
          <a:lstStyle>
            <a:lvl1pPr marL="0" indent="0" algn="ctr">
              <a:buNone/>
              <a:defRPr lang="en-US" sz="2400" b="1" baseline="0" smtClean="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lnSpc>
                <a:spcPct val="90000"/>
              </a:lnSpc>
              <a:spcBef>
                <a:spcPts val="1000"/>
              </a:spcBef>
              <a:defRPr/>
            </a:pPr>
            <a:r>
              <a:rPr kumimoji="0" lang="en-US" sz="2400" b="1" i="0" u="none" strike="noStrike" kern="1200" cap="none" spc="0" normalizeH="0" baseline="0" noProof="0" dirty="0">
                <a:ln>
                  <a:noFill/>
                </a:ln>
                <a:solidFill>
                  <a:schemeClr val="tx1"/>
                </a:solidFill>
                <a:effectLst/>
                <a:uLnTx/>
                <a:uFillTx/>
                <a:latin typeface="+mn-lt"/>
                <a:ea typeface="+mn-ea"/>
                <a:cs typeface="+mn-cs"/>
              </a:rPr>
              <a:t>Chapter 11 </a:t>
            </a:r>
            <a:r>
              <a:rPr lang="en-US" cap="all" dirty="0"/>
              <a:t>COMMUNICATION</a:t>
            </a:r>
            <a:endParaRPr kumimoji="0" lang="en-US" sz="2400" i="0" u="none" strike="noStrike" kern="1200" cap="all"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fontScale="90000"/>
          </a:bodyPr>
          <a:lstStyle/>
          <a:p>
            <a:pPr marL="514350" indent="-514350"/>
            <a:r>
              <a:rPr lang="en-US" sz="3600" dirty="0"/>
              <a:t>5. Know why talking, listening, reading, and writing are vital to managing effectively.</a:t>
            </a:r>
          </a:p>
        </p:txBody>
      </p:sp>
      <p:sp>
        <p:nvSpPr>
          <p:cNvPr id="4" name="Text Placeholder 3"/>
          <p:cNvSpPr>
            <a:spLocks noGrp="1"/>
          </p:cNvSpPr>
          <p:nvPr>
            <p:ph type="body" sz="quarter" idx="14"/>
          </p:nvPr>
        </p:nvSpPr>
        <p:spPr>
          <a:xfrm>
            <a:off x="1981200" y="2075544"/>
            <a:ext cx="8062912" cy="3934821"/>
          </a:xfrm>
        </p:spPr>
        <p:txBody>
          <a:bodyPr>
            <a:normAutofit fontScale="92500" lnSpcReduction="10000"/>
          </a:bodyPr>
          <a:lstStyle/>
          <a:p>
            <a:pPr marL="0" indent="0">
              <a:buNone/>
            </a:pPr>
            <a:r>
              <a:rPr lang="en-US" b="1" cap="all" dirty="0"/>
              <a:t>Concept Check</a:t>
            </a:r>
          </a:p>
          <a:p>
            <a:pPr marL="514350" indent="-514350">
              <a:buFont typeface="+mj-lt"/>
              <a:buAutoNum type="arabicPeriod"/>
            </a:pPr>
            <a:r>
              <a:rPr lang="en-US" sz="3600" dirty="0"/>
              <a:t>What are the four components of communication discussed in this section?</a:t>
            </a:r>
          </a:p>
          <a:p>
            <a:pPr marL="514350" indent="-514350">
              <a:buFont typeface="+mj-lt"/>
              <a:buAutoNum type="arabicPeriod"/>
            </a:pPr>
            <a:r>
              <a:rPr lang="en-US" sz="3600" dirty="0"/>
              <a:t>Why is it important to understand your limitations in communicating to others and in larger groups?</a:t>
            </a:r>
          </a:p>
          <a:p>
            <a:pPr marL="514350" indent="-514350">
              <a:buFont typeface="+mj-lt"/>
              <a:buAutoNum type="arabicPeriod"/>
            </a:pPr>
            <a:r>
              <a:rPr lang="en-US" sz="3600" dirty="0"/>
              <a:t>Why should managers always strive to improve their skills?</a:t>
            </a:r>
          </a:p>
        </p:txBody>
      </p:sp>
      <p:sp>
        <p:nvSpPr>
          <p:cNvPr id="5" name="Rectangle 4">
            <a:extLst>
              <a:ext uri="{FF2B5EF4-FFF2-40B4-BE49-F238E27FC236}">
                <a16:creationId xmlns:a16="http://schemas.microsoft.com/office/drawing/2014/main" id="{9176A472-5B59-4BAF-87CC-DA0F13A7C62E}"/>
              </a:ext>
            </a:extLst>
          </p:cNvPr>
          <p:cNvSpPr/>
          <p:nvPr/>
        </p:nvSpPr>
        <p:spPr>
          <a:xfrm>
            <a:off x="711200" y="6201175"/>
            <a:ext cx="10856686" cy="415498"/>
          </a:xfrm>
          <a:prstGeom prst="rect">
            <a:avLst/>
          </a:prstGeom>
        </p:spPr>
        <p:txBody>
          <a:bodyPr wrap="square">
            <a:spAutoFit/>
          </a:bodyPr>
          <a:lstStyle/>
          <a:p>
            <a:r>
              <a:rPr lang="en-US" sz="1050" dirty="0">
                <a:latin typeface="Arial" panose="020B0604020202020204" pitchFamily="34" charset="0"/>
              </a:rPr>
              <a:t>This OpenStax ancillary resource is © Rice University under a CC-BY 4.0 International license; it may be reproduced or modified but must be attributed to OpenStax, Rice University and any changes must be noted.</a:t>
            </a:r>
            <a:endParaRPr lang="en-US" sz="1050" b="0" i="0" u="none" strike="noStrike" dirty="0">
              <a:effectLst/>
              <a:latin typeface="Arial" panose="020B0604020202020204" pitchFamily="34" charset="0"/>
            </a:endParaRPr>
          </a:p>
        </p:txBody>
      </p:sp>
    </p:spTree>
    <p:extLst>
      <p:ext uri="{BB962C8B-B14F-4D97-AF65-F5344CB8AC3E}">
        <p14:creationId xmlns:p14="http://schemas.microsoft.com/office/powerpoint/2010/main" val="276693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1981201" y="241301"/>
            <a:ext cx="8062913" cy="658813"/>
          </a:xfrm>
        </p:spPr>
        <p:txBody>
          <a:bodyPr/>
          <a:lstStyle/>
          <a:p>
            <a:pPr>
              <a:defRPr/>
            </a:pPr>
            <a:r>
              <a:rPr lang="en-US" dirty="0"/>
              <a:t>Learning Outcomes</a:t>
            </a:r>
          </a:p>
        </p:txBody>
      </p:sp>
      <p:sp>
        <p:nvSpPr>
          <p:cNvPr id="8" name="Rectangle 7"/>
          <p:cNvSpPr/>
          <p:nvPr/>
        </p:nvSpPr>
        <p:spPr>
          <a:xfrm>
            <a:off x="1981199" y="1061551"/>
            <a:ext cx="8887691" cy="5693866"/>
          </a:xfrm>
          <a:prstGeom prst="rect">
            <a:avLst/>
          </a:prstGeom>
        </p:spPr>
        <p:txBody>
          <a:bodyPr wrap="square">
            <a:spAutoFit/>
          </a:bodyPr>
          <a:lstStyle/>
          <a:p>
            <a:r>
              <a:rPr lang="en-US" sz="2800" b="1" dirty="0"/>
              <a:t>After reading this chapter, you should be able to answer these questions:</a:t>
            </a:r>
          </a:p>
          <a:p>
            <a:endParaRPr lang="en-US" sz="2800" dirty="0"/>
          </a:p>
          <a:p>
            <a:pPr marL="342900" indent="-342900">
              <a:buFont typeface="+mj-lt"/>
              <a:buAutoNum type="arabicPeriod"/>
            </a:pPr>
            <a:r>
              <a:rPr lang="en-US" sz="2800" dirty="0"/>
              <a:t>Understand and describe the communication process.</a:t>
            </a:r>
          </a:p>
          <a:p>
            <a:pPr marL="342900" indent="-342900">
              <a:buFont typeface="+mj-lt"/>
              <a:buAutoNum type="arabicPeriod"/>
            </a:pPr>
            <a:r>
              <a:rPr lang="en-US" sz="2800" dirty="0"/>
              <a:t>Know the types of communications that occur in organizations.</a:t>
            </a:r>
          </a:p>
          <a:p>
            <a:pPr marL="342900" indent="-342900">
              <a:buFont typeface="+mj-lt"/>
              <a:buAutoNum type="arabicPeriod"/>
            </a:pPr>
            <a:r>
              <a:rPr lang="en-US" sz="2800" dirty="0"/>
              <a:t>Understand how power, status, purpose, and interpersonal skills affect communications in organizations.</a:t>
            </a:r>
          </a:p>
          <a:p>
            <a:pPr marL="342900" indent="-342900">
              <a:buFont typeface="+mj-lt"/>
              <a:buAutoNum type="arabicPeriod"/>
            </a:pPr>
            <a:r>
              <a:rPr lang="en-US" sz="2800" dirty="0"/>
              <a:t>Describe how corporate reputations are defined by how an organization communicates to all of its stakeholders.</a:t>
            </a:r>
          </a:p>
          <a:p>
            <a:pPr marL="342900" indent="-342900">
              <a:buFont typeface="+mj-lt"/>
              <a:buAutoNum type="arabicPeriod"/>
            </a:pPr>
            <a:r>
              <a:rPr lang="en-US" sz="2800" dirty="0"/>
              <a:t>Know why talking, listening, reading, and writing are vital to managing effectively.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11.2</a:t>
            </a:r>
            <a:r>
              <a:rPr lang="en-US" b="0" dirty="0"/>
              <a:t> </a:t>
            </a:r>
            <a:r>
              <a:rPr lang="en-US" dirty="0"/>
              <a:t>The Basic Communication Model</a:t>
            </a:r>
          </a:p>
        </p:txBody>
      </p:sp>
      <p:sp>
        <p:nvSpPr>
          <p:cNvPr id="5" name="TextBox 4">
            <a:extLst>
              <a:ext uri="{FF2B5EF4-FFF2-40B4-BE49-F238E27FC236}">
                <a16:creationId xmlns:a16="http://schemas.microsoft.com/office/drawing/2014/main" id="{ECF0497B-E715-43F3-A0A0-EB44BB0B8731}"/>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11.2. The basic model of communication shows the continuous flow of information between the communicator and the receiver in a linear sequence. The communicator encodes the message using context that would affect the receiver and transmits it to the receiver through a medium. The receiver attaches meaning to it and tries to uncover its underlying intent. Once the message is decoded, the receiver provides feedback to the communicator and takes it into effect. The noise remains present throughout the process of communication from encoding to decoding.">
            <a:extLst>
              <a:ext uri="{FF2B5EF4-FFF2-40B4-BE49-F238E27FC236}">
                <a16:creationId xmlns:a16="http://schemas.microsoft.com/office/drawing/2014/main" id="{4456070C-DBDD-4B15-959A-88AA43BF9E27}"/>
              </a:ext>
            </a:extLst>
          </p:cNvPr>
          <p:cNvPicPr>
            <a:picLocks noChangeAspect="1"/>
          </p:cNvPicPr>
          <p:nvPr/>
        </p:nvPicPr>
        <p:blipFill>
          <a:blip r:embed="rId2"/>
          <a:stretch>
            <a:fillRect/>
          </a:stretch>
        </p:blipFill>
        <p:spPr>
          <a:xfrm>
            <a:off x="609600" y="1642190"/>
            <a:ext cx="11017540" cy="41697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053ACA-A66B-4A42-A154-826910E3F81D}"/>
              </a:ext>
            </a:extLst>
          </p:cNvPr>
          <p:cNvSpPr>
            <a:spLocks noGrp="1"/>
          </p:cNvSpPr>
          <p:nvPr>
            <p:ph type="title"/>
          </p:nvPr>
        </p:nvSpPr>
        <p:spPr>
          <a:xfrm>
            <a:off x="1981200" y="241327"/>
            <a:ext cx="7557655" cy="1456845"/>
          </a:xfrm>
        </p:spPr>
        <p:txBody>
          <a:bodyPr>
            <a:normAutofit/>
          </a:bodyPr>
          <a:lstStyle/>
          <a:p>
            <a:r>
              <a:rPr lang="en-US" sz="3600" dirty="0"/>
              <a:t>1. Understand and describe the communication process.</a:t>
            </a:r>
          </a:p>
        </p:txBody>
      </p:sp>
      <p:sp>
        <p:nvSpPr>
          <p:cNvPr id="6" name="Text Placeholder 3">
            <a:extLst>
              <a:ext uri="{FF2B5EF4-FFF2-40B4-BE49-F238E27FC236}">
                <a16:creationId xmlns:a16="http://schemas.microsoft.com/office/drawing/2014/main" id="{D7FCAFC6-47F6-451B-BEF1-2E10AF3F2A30}"/>
              </a:ext>
            </a:extLst>
          </p:cNvPr>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742950" indent="-742950">
              <a:buFont typeface="+mj-lt"/>
              <a:buAutoNum type="arabicPeriod"/>
            </a:pPr>
            <a:r>
              <a:rPr lang="en-US" sz="3600" dirty="0"/>
              <a:t>Describe the communication process.</a:t>
            </a:r>
          </a:p>
          <a:p>
            <a:pPr marL="742950" indent="-742950">
              <a:buFont typeface="+mj-lt"/>
              <a:buAutoNum type="arabicPeriod"/>
            </a:pPr>
            <a:r>
              <a:rPr lang="en-US" sz="3600" dirty="0"/>
              <a:t>Why is feedback a critical part of the communication process?</a:t>
            </a:r>
          </a:p>
          <a:p>
            <a:pPr marL="742950" indent="-742950">
              <a:buFont typeface="+mj-lt"/>
              <a:buAutoNum type="arabicPeriod"/>
            </a:pPr>
            <a:r>
              <a:rPr lang="en-US" sz="3600" dirty="0"/>
              <a:t>What are some things that managers can do to reduce noise in communication?</a:t>
            </a:r>
          </a:p>
        </p:txBody>
      </p:sp>
    </p:spTree>
    <p:extLst>
      <p:ext uri="{BB962C8B-B14F-4D97-AF65-F5344CB8AC3E}">
        <p14:creationId xmlns:p14="http://schemas.microsoft.com/office/powerpoint/2010/main" val="63278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11.4</a:t>
            </a:r>
            <a:r>
              <a:rPr lang="en-US" b="0" dirty="0"/>
              <a:t> </a:t>
            </a:r>
            <a:r>
              <a:rPr lang="en-US" dirty="0"/>
              <a:t>Patterns of Managerial Communication</a:t>
            </a:r>
            <a:r>
              <a:rPr lang="en-US" b="0" dirty="0"/>
              <a:t> </a:t>
            </a:r>
            <a:endParaRPr lang="en-US" dirty="0"/>
          </a:p>
        </p:txBody>
      </p:sp>
      <p:sp>
        <p:nvSpPr>
          <p:cNvPr id="6" name="TextBox 5">
            <a:extLst>
              <a:ext uri="{FF2B5EF4-FFF2-40B4-BE49-F238E27FC236}">
                <a16:creationId xmlns:a16="http://schemas.microsoft.com/office/drawing/2014/main" id="{685F89BA-2515-4381-8C3A-E608F247F776}"/>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11.4. The diagram shows the various patterns of managerial communication, illustrating social influences in the workplace. The diagram shows a circle, labeled &quot;Communication,&quot; in the middle, surrounded by five circles, each denoting a pattern of communication. These patterns are &quot;Up to supervisor,&quot; &quot;Diagonally to a different department,&quot; &quot;Lateral to a coworker,&quot; &quot;Externally outside the organization,&quot; and &quot;Down to subordinate.&quot;">
            <a:extLst>
              <a:ext uri="{FF2B5EF4-FFF2-40B4-BE49-F238E27FC236}">
                <a16:creationId xmlns:a16="http://schemas.microsoft.com/office/drawing/2014/main" id="{98FF6C1F-652A-4857-8EB8-484D8F781043}"/>
              </a:ext>
            </a:extLst>
          </p:cNvPr>
          <p:cNvPicPr>
            <a:picLocks noChangeAspect="1"/>
          </p:cNvPicPr>
          <p:nvPr/>
        </p:nvPicPr>
        <p:blipFill>
          <a:blip r:embed="rId2"/>
          <a:stretch>
            <a:fillRect/>
          </a:stretch>
        </p:blipFill>
        <p:spPr>
          <a:xfrm>
            <a:off x="3664216" y="809994"/>
            <a:ext cx="5591750" cy="558832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053ACA-A66B-4A42-A154-826910E3F81D}"/>
              </a:ext>
            </a:extLst>
          </p:cNvPr>
          <p:cNvSpPr>
            <a:spLocks noGrp="1"/>
          </p:cNvSpPr>
          <p:nvPr>
            <p:ph type="title"/>
          </p:nvPr>
        </p:nvSpPr>
        <p:spPr>
          <a:xfrm>
            <a:off x="1981200" y="241327"/>
            <a:ext cx="7557655" cy="1456845"/>
          </a:xfrm>
        </p:spPr>
        <p:txBody>
          <a:bodyPr>
            <a:normAutofit/>
          </a:bodyPr>
          <a:lstStyle/>
          <a:p>
            <a:r>
              <a:rPr lang="en-US" sz="3600" dirty="0"/>
              <a:t>2. Know the types of communications that occur in organizations.</a:t>
            </a:r>
          </a:p>
        </p:txBody>
      </p:sp>
      <p:sp>
        <p:nvSpPr>
          <p:cNvPr id="6" name="Text Placeholder 3">
            <a:extLst>
              <a:ext uri="{FF2B5EF4-FFF2-40B4-BE49-F238E27FC236}">
                <a16:creationId xmlns:a16="http://schemas.microsoft.com/office/drawing/2014/main" id="{D7FCAFC6-47F6-451B-BEF1-2E10AF3F2A30}"/>
              </a:ext>
            </a:extLst>
          </p:cNvPr>
          <p:cNvSpPr>
            <a:spLocks noGrp="1"/>
          </p:cNvSpPr>
          <p:nvPr>
            <p:ph type="body" sz="quarter" idx="14"/>
          </p:nvPr>
        </p:nvSpPr>
        <p:spPr>
          <a:xfrm>
            <a:off x="1981200" y="2075544"/>
            <a:ext cx="8062912" cy="3934821"/>
          </a:xfrm>
        </p:spPr>
        <p:txBody>
          <a:bodyPr>
            <a:normAutofit fontScale="92500" lnSpcReduction="20000"/>
          </a:bodyPr>
          <a:lstStyle/>
          <a:p>
            <a:pPr marL="0" indent="0">
              <a:buNone/>
            </a:pPr>
            <a:r>
              <a:rPr lang="en-US" b="1" cap="all" dirty="0"/>
              <a:t>Concept Check</a:t>
            </a:r>
          </a:p>
          <a:p>
            <a:pPr marL="742950" indent="-742950">
              <a:buFont typeface="+mj-lt"/>
              <a:buAutoNum type="arabicPeriod"/>
            </a:pPr>
            <a:r>
              <a:rPr lang="en-US" sz="3900" dirty="0"/>
              <a:t>What are the three major types of communication?</a:t>
            </a:r>
          </a:p>
          <a:p>
            <a:pPr marL="742950" indent="-742950">
              <a:buFont typeface="+mj-lt"/>
              <a:buAutoNum type="arabicPeriod"/>
            </a:pPr>
            <a:r>
              <a:rPr lang="en-US" sz="3900" dirty="0"/>
              <a:t>How can you manage the inflow of electronic communication?</a:t>
            </a:r>
          </a:p>
          <a:p>
            <a:pPr marL="742950" indent="-742950">
              <a:buFont typeface="+mj-lt"/>
              <a:buAutoNum type="arabicPeriod"/>
            </a:pPr>
            <a:r>
              <a:rPr lang="en-US" sz="3900" dirty="0"/>
              <a:t>What are the major influences on organizational communication, and how can organizational design affect communication?</a:t>
            </a:r>
          </a:p>
        </p:txBody>
      </p:sp>
    </p:spTree>
    <p:extLst>
      <p:ext uri="{BB962C8B-B14F-4D97-AF65-F5344CB8AC3E}">
        <p14:creationId xmlns:p14="http://schemas.microsoft.com/office/powerpoint/2010/main" val="165791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944" y="241327"/>
            <a:ext cx="8062912" cy="1456845"/>
          </a:xfrm>
        </p:spPr>
        <p:txBody>
          <a:bodyPr>
            <a:normAutofit fontScale="90000"/>
          </a:bodyPr>
          <a:lstStyle/>
          <a:p>
            <a:pPr marL="514350" indent="-514350"/>
            <a:r>
              <a:rPr lang="en-US" sz="3600" dirty="0"/>
              <a:t>3. </a:t>
            </a:r>
            <a:r>
              <a:rPr lang="en-US" sz="4000" dirty="0"/>
              <a:t>Understand how power, status, purpose, and interpersonal skills affect communications in organizations.</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What are the major roles that managers play in communicating with employees?</a:t>
            </a:r>
          </a:p>
          <a:p>
            <a:pPr marL="514350" indent="-514350">
              <a:buFont typeface="+mj-lt"/>
              <a:buAutoNum type="arabicPeriod"/>
            </a:pPr>
            <a:r>
              <a:rPr lang="en-US" sz="3600" dirty="0"/>
              <a:t>Why are negotiations often brought in to communications by managers?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327"/>
            <a:ext cx="7557655" cy="1456845"/>
          </a:xfrm>
        </p:spPr>
        <p:txBody>
          <a:bodyPr>
            <a:normAutofit fontScale="90000"/>
          </a:bodyPr>
          <a:lstStyle/>
          <a:p>
            <a:pPr marL="514350" indent="-514350"/>
            <a:r>
              <a:rPr lang="en-US" sz="3600" dirty="0"/>
              <a:t>4. </a:t>
            </a:r>
            <a:r>
              <a:rPr lang="en-US" sz="4000" dirty="0"/>
              <a:t>Describe how corporate reputations are defined by how an organization communicates to its stakeholders.</a:t>
            </a:r>
          </a:p>
        </p:txBody>
      </p:sp>
      <p:sp>
        <p:nvSpPr>
          <p:cNvPr id="4" name="Text Placeholder 3"/>
          <p:cNvSpPr>
            <a:spLocks noGrp="1"/>
          </p:cNvSpPr>
          <p:nvPr>
            <p:ph type="body" sz="quarter" idx="14"/>
          </p:nvPr>
        </p:nvSpPr>
        <p:spPr>
          <a:xfrm>
            <a:off x="1981200" y="2075544"/>
            <a:ext cx="8062912" cy="3934821"/>
          </a:xfrm>
        </p:spPr>
        <p:txBody>
          <a:bodyPr>
            <a:normAutofit/>
          </a:bodyPr>
          <a:lstStyle/>
          <a:p>
            <a:pPr marL="0" indent="0">
              <a:buNone/>
            </a:pPr>
            <a:r>
              <a:rPr lang="en-US" b="1" cap="all" dirty="0"/>
              <a:t>Concept Check</a:t>
            </a:r>
          </a:p>
          <a:p>
            <a:pPr marL="514350" indent="-514350">
              <a:buFont typeface="+mj-lt"/>
              <a:buAutoNum type="arabicPeriod"/>
            </a:pPr>
            <a:r>
              <a:rPr lang="en-US" sz="3600" dirty="0"/>
              <a:t>How are corporate reputations affected by the communication of managers and public statements?</a:t>
            </a:r>
          </a:p>
          <a:p>
            <a:pPr marL="514350" indent="-514350">
              <a:buFont typeface="+mj-lt"/>
              <a:buAutoNum type="arabicPeriod"/>
            </a:pPr>
            <a:r>
              <a:rPr lang="en-US" sz="3600" dirty="0"/>
              <a:t>Why is corporate reputation important?</a:t>
            </a:r>
          </a:p>
        </p:txBody>
      </p:sp>
    </p:spTree>
    <p:extLst>
      <p:ext uri="{BB962C8B-B14F-4D97-AF65-F5344CB8AC3E}">
        <p14:creationId xmlns:p14="http://schemas.microsoft.com/office/powerpoint/2010/main" val="333382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241327"/>
            <a:ext cx="8907624" cy="659535"/>
          </a:xfrm>
        </p:spPr>
        <p:txBody>
          <a:bodyPr>
            <a:normAutofit fontScale="90000"/>
          </a:bodyPr>
          <a:lstStyle/>
          <a:p>
            <a:r>
              <a:rPr lang="en-US" dirty="0"/>
              <a:t>Exhibit 11.6</a:t>
            </a:r>
            <a:r>
              <a:rPr lang="en-US" b="0" dirty="0"/>
              <a:t> </a:t>
            </a:r>
            <a:r>
              <a:rPr lang="en-US" dirty="0"/>
              <a:t>Reading, Writing, Speaking, and Listening: How They Help in Creating Meaning</a:t>
            </a:r>
          </a:p>
        </p:txBody>
      </p:sp>
      <p:sp>
        <p:nvSpPr>
          <p:cNvPr id="6" name="TextBox 5">
            <a:extLst>
              <a:ext uri="{FF2B5EF4-FFF2-40B4-BE49-F238E27FC236}">
                <a16:creationId xmlns:a16="http://schemas.microsoft.com/office/drawing/2014/main" id="{4FFF4EA1-3F1A-4314-801D-DE8D265BFC0E}"/>
              </a:ext>
            </a:extLst>
          </p:cNvPr>
          <p:cNvSpPr txBox="1"/>
          <p:nvPr/>
        </p:nvSpPr>
        <p:spPr>
          <a:xfrm>
            <a:off x="179882" y="6488668"/>
            <a:ext cx="4057521" cy="246221"/>
          </a:xfrm>
          <a:prstGeom prst="rect">
            <a:avLst/>
          </a:prstGeom>
          <a:noFill/>
        </p:spPr>
        <p:txBody>
          <a:bodyPr wrap="none" rtlCol="0">
            <a:spAutoFit/>
          </a:bodyPr>
          <a:lstStyle/>
          <a:p>
            <a:r>
              <a:rPr lang="en-US" sz="1000" dirty="0"/>
              <a:t>(Attribution: Copyright Rice University, OpenStax, under CC-BY 4.0 license)</a:t>
            </a:r>
          </a:p>
        </p:txBody>
      </p:sp>
      <p:pic>
        <p:nvPicPr>
          <p:cNvPr id="4" name="Picture 3" descr="Exhibit 11.6. The diagram shows the common region between the circles labeled “Reading” and “Speaking” and the circles labeled “Listening” and “Speaking,” together labeled “Thinking.” The common region between the circles labeled “Reading” and “Writing” and the circles labeled “Listening” and “Writing,” are together labeled “Thinking.” The common region between all the circles at the center is labeled “Making Meaning.”">
            <a:extLst>
              <a:ext uri="{FF2B5EF4-FFF2-40B4-BE49-F238E27FC236}">
                <a16:creationId xmlns:a16="http://schemas.microsoft.com/office/drawing/2014/main" id="{05D4685E-4571-4647-B8F8-B8A397D6BAA5}"/>
              </a:ext>
            </a:extLst>
          </p:cNvPr>
          <p:cNvPicPr>
            <a:picLocks noChangeAspect="1"/>
          </p:cNvPicPr>
          <p:nvPr/>
        </p:nvPicPr>
        <p:blipFill>
          <a:blip r:embed="rId2"/>
          <a:stretch>
            <a:fillRect/>
          </a:stretch>
        </p:blipFill>
        <p:spPr>
          <a:xfrm>
            <a:off x="1742110" y="900862"/>
            <a:ext cx="8630493" cy="5425139"/>
          </a:xfrm>
          <a:prstGeom prst="rect">
            <a:avLst/>
          </a:prstGeom>
        </p:spPr>
      </p:pic>
    </p:spTree>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10499</TotalTime>
  <Words>429</Words>
  <Application>Microsoft Macintosh PowerPoint</Application>
  <PresentationFormat>Widescreen</PresentationFormat>
  <Paragraphs>42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Organizational Behavior</vt:lpstr>
      <vt:lpstr>Learning Outcomes</vt:lpstr>
      <vt:lpstr>Exhibit 11.2 The Basic Communication Model</vt:lpstr>
      <vt:lpstr>1. Understand and describe the communication process.</vt:lpstr>
      <vt:lpstr>Exhibit 11.4 Patterns of Managerial Communication </vt:lpstr>
      <vt:lpstr>2. Know the types of communications that occur in organizations.</vt:lpstr>
      <vt:lpstr>3. Understand how power, status, purpose, and interpersonal skills affect communications in organizations.</vt:lpstr>
      <vt:lpstr>4. Describe how corporate reputations are defined by how an organization communicates to its stakeholders.</vt:lpstr>
      <vt:lpstr>Exhibit 11.6 Reading, Writing, Speaking, and Listening: How They Help in Creating Meaning</vt:lpstr>
      <vt:lpstr>5. Know why talking, listening, reading, and writing are vital to managing effectively.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Larissa Chu</dc:creator>
  <cp:lastModifiedBy>Microsoft Office User</cp:lastModifiedBy>
  <cp:revision>102</cp:revision>
  <dcterms:created xsi:type="dcterms:W3CDTF">2018-05-29T21:16:34Z</dcterms:created>
  <dcterms:modified xsi:type="dcterms:W3CDTF">2019-10-28T16:48:58Z</dcterms:modified>
</cp:coreProperties>
</file>