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77" r:id="rId3"/>
    <p:sldId id="334" r:id="rId4"/>
    <p:sldId id="348" r:id="rId5"/>
    <p:sldId id="353" r:id="rId6"/>
    <p:sldId id="354" r:id="rId7"/>
    <p:sldId id="355" r:id="rId8"/>
    <p:sldId id="347" r:id="rId9"/>
    <p:sldId id="345" r:id="rId10"/>
    <p:sldId id="297" r:id="rId11"/>
    <p:sldId id="346" r:id="rId12"/>
    <p:sldId id="349" r:id="rId13"/>
    <p:sldId id="350" r:id="rId14"/>
    <p:sldId id="356" r:id="rId15"/>
    <p:sldId id="351" r:id="rId16"/>
    <p:sldId id="3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092" autoAdjust="0"/>
    <p:restoredTop sz="94292" autoAdjust="0"/>
  </p:normalViewPr>
  <p:slideViewPr>
    <p:cSldViewPr snapToGrid="0" snapToObjects="1">
      <p:cViewPr varScale="1">
        <p:scale>
          <a:sx n="61" d="100"/>
          <a:sy n="61" d="100"/>
        </p:scale>
        <p:origin x="248" y="11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3168"/>
    </p:cViewPr>
  </p:sorterViewPr>
  <p:notesViewPr>
    <p:cSldViewPr snapToGrid="0" snapToObjects="1">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4E85F3-DCCA-4816-BB2C-8589578B070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337609D-197A-4070-8E34-D131044A0B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08A76F-2B05-413E-976F-0BF7E126CE6E}" type="datetimeFigureOut">
              <a:rPr lang="en-US" smtClean="0"/>
              <a:pPr/>
              <a:t>10/28/19</a:t>
            </a:fld>
            <a:endParaRPr lang="en-US" dirty="0"/>
          </a:p>
        </p:txBody>
      </p:sp>
      <p:sp>
        <p:nvSpPr>
          <p:cNvPr id="4" name="Footer Placeholder 3">
            <a:extLst>
              <a:ext uri="{FF2B5EF4-FFF2-40B4-BE49-F238E27FC236}">
                <a16:creationId xmlns:a16="http://schemas.microsoft.com/office/drawing/2014/main" id="{0B96A07A-CB8B-4321-B59D-6B20ACB61E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E18B78C-6CA7-44A1-B4BC-BE372BEE2B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3627B9-656A-4537-BCB7-741F9BAE6DE3}" type="slidenum">
              <a:rPr lang="en-US" smtClean="0"/>
              <a:pPr/>
              <a:t>‹#›</a:t>
            </a:fld>
            <a:endParaRPr lang="en-US" dirty="0"/>
          </a:p>
        </p:txBody>
      </p:sp>
    </p:spTree>
    <p:extLst>
      <p:ext uri="{BB962C8B-B14F-4D97-AF65-F5344CB8AC3E}">
        <p14:creationId xmlns:p14="http://schemas.microsoft.com/office/powerpoint/2010/main" val="1163424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335C6-3C3E-4B80-A9C6-74F0A1957479}" type="datetimeFigureOut">
              <a:rPr lang="en-US" smtClean="0"/>
              <a:pPr/>
              <a:t>10/28/19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1A0EE-5618-4FFB-9C66-974DDFCAFAC6}" type="slidenum">
              <a:rPr lang="en-US" smtClean="0"/>
              <a:pPr/>
              <a:t>‹#›</a:t>
            </a:fld>
            <a:endParaRPr lang="en-US" dirty="0"/>
          </a:p>
        </p:txBody>
      </p:sp>
    </p:spTree>
    <p:extLst>
      <p:ext uri="{BB962C8B-B14F-4D97-AF65-F5344CB8AC3E}">
        <p14:creationId xmlns:p14="http://schemas.microsoft.com/office/powerpoint/2010/main" val="2464077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91A0EE-5618-4FFB-9C66-974DDFCAFAC6}" type="slidenum">
              <a:rPr lang="en-US" smtClean="0"/>
              <a:pPr/>
              <a:t>1</a:t>
            </a:fld>
            <a:endParaRPr lang="en-US" dirty="0"/>
          </a:p>
        </p:txBody>
      </p:sp>
    </p:spTree>
    <p:extLst>
      <p:ext uri="{BB962C8B-B14F-4D97-AF65-F5344CB8AC3E}">
        <p14:creationId xmlns:p14="http://schemas.microsoft.com/office/powerpoint/2010/main" val="77711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Principles of Management</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noAutofit/>
          </a:bodyPr>
          <a:lstStyle>
            <a:lvl1pPr marL="0" indent="0" algn="ctr">
              <a:buNone/>
              <a:defRPr lang="en-US" sz="2400" b="1" baseline="0" smtClean="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r>
              <a:rPr lang="en-US" dirty="0"/>
              <a:t>Chapter 2 MAKING ETHICAL DECISIONS AND MANAGING A SOCIALLY RESPONSIBLE BUSINESS</a:t>
            </a:r>
          </a:p>
        </p:txBody>
      </p:sp>
      <p:sp>
        <p:nvSpPr>
          <p:cNvPr id="12" name="TextBox 11"/>
          <p:cNvSpPr txBox="1"/>
          <p:nvPr userDrawn="1"/>
        </p:nvSpPr>
        <p:spPr>
          <a:xfrm>
            <a:off x="4218708" y="1946841"/>
            <a:ext cx="375458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PowerPoint Image Slideshow</a:t>
            </a:r>
          </a:p>
          <a:p>
            <a:pPr algn="ctr"/>
            <a:endParaRPr lang="en-US" sz="1600" dirty="0"/>
          </a:p>
        </p:txBody>
      </p:sp>
      <p:pic>
        <p:nvPicPr>
          <p:cNvPr id="3" name="Picture 2">
            <a:extLst>
              <a:ext uri="{FF2B5EF4-FFF2-40B4-BE49-F238E27FC236}">
                <a16:creationId xmlns:a16="http://schemas.microsoft.com/office/drawing/2014/main" id="{437CAF15-C972-4CAD-BAF0-DCC7EAAD1F4F}"/>
              </a:ext>
            </a:extLst>
          </p:cNvPr>
          <p:cNvPicPr>
            <a:picLocks noChangeAspect="1"/>
          </p:cNvPicPr>
          <p:nvPr userDrawn="1"/>
        </p:nvPicPr>
        <p:blipFill>
          <a:blip r:embed="rId3"/>
          <a:stretch>
            <a:fillRect/>
          </a:stretch>
        </p:blipFill>
        <p:spPr>
          <a:xfrm>
            <a:off x="4661655" y="2381735"/>
            <a:ext cx="3003697" cy="3860015"/>
          </a:xfrm>
          <a:prstGeom prst="rect">
            <a:avLst/>
          </a:prstGeom>
        </p:spPr>
      </p:pic>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494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71127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484324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76872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466148"/>
          </a:xfrm>
        </p:spPr>
        <p:txBody>
          <a:bodyPr>
            <a:normAutofit/>
          </a:bodyPr>
          <a:lstStyle>
            <a:lvl1pPr>
              <a:defRPr sz="2800" b="1"/>
            </a:lvl1pPr>
          </a:lstStyle>
          <a:p>
            <a:r>
              <a:rPr lang="en-US" dirty="0"/>
              <a:t>Figure #.#</a:t>
            </a:r>
          </a:p>
        </p:txBody>
      </p:sp>
      <p:sp>
        <p:nvSpPr>
          <p:cNvPr id="3" name="Content Placeholder 2"/>
          <p:cNvSpPr>
            <a:spLocks noGrp="1"/>
          </p:cNvSpPr>
          <p:nvPr>
            <p:ph sz="half" idx="1"/>
          </p:nvPr>
        </p:nvSpPr>
        <p:spPr>
          <a:xfrm>
            <a:off x="838200" y="1010661"/>
            <a:ext cx="51816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010661"/>
            <a:ext cx="51816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535420"/>
          </a:xfrm>
        </p:spPr>
        <p:txBody>
          <a:bodyPr>
            <a:normAutofit/>
          </a:bodyPr>
          <a:lstStyle>
            <a:lvl1pPr>
              <a:defRPr sz="2800" b="1" baseline="0"/>
            </a:lvl1pPr>
          </a:lstStyle>
          <a:p>
            <a:r>
              <a:rPr lang="en-US" dirty="0"/>
              <a:t>Figure #.#</a:t>
            </a:r>
          </a:p>
        </p:txBody>
      </p:sp>
      <p:sp>
        <p:nvSpPr>
          <p:cNvPr id="4" name="Footer Placeholder 3"/>
          <p:cNvSpPr>
            <a:spLocks noGrp="1"/>
          </p:cNvSpPr>
          <p:nvPr>
            <p:ph type="ftr" sz="quarter" idx="11"/>
          </p:nvPr>
        </p:nvSpPr>
        <p:spPr>
          <a:xfrm>
            <a:off x="97536" y="6205728"/>
            <a:ext cx="10180320" cy="442595"/>
          </a:xfrm>
        </p:spPr>
        <p:txBody>
          <a:body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
        <p:nvSpPr>
          <p:cNvPr id="7" name="Content Placeholder 6"/>
          <p:cNvSpPr>
            <a:spLocks noGrp="1"/>
          </p:cNvSpPr>
          <p:nvPr>
            <p:ph sz="quarter" idx="12"/>
          </p:nvPr>
        </p:nvSpPr>
        <p:spPr>
          <a:xfrm>
            <a:off x="838200" y="1011383"/>
            <a:ext cx="105156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838200" y="4378037"/>
            <a:ext cx="10515600" cy="1627909"/>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686173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hasCustomPrompt="1"/>
          </p:nvPr>
        </p:nvSpPr>
        <p:spPr>
          <a:xfrm>
            <a:off x="838200" y="900545"/>
            <a:ext cx="10515600" cy="5347855"/>
          </a:xfrm>
        </p:spPr>
        <p:txBody>
          <a:bodyPr/>
          <a:lstStyle>
            <a:lvl1pPr marL="0" indent="0">
              <a:buNone/>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lvl="1"/>
            <a:endParaRPr lang="en-US" dirty="0"/>
          </a:p>
        </p:txBody>
      </p:sp>
    </p:spTree>
    <p:extLst>
      <p:ext uri="{BB962C8B-B14F-4D97-AF65-F5344CB8AC3E}">
        <p14:creationId xmlns:p14="http://schemas.microsoft.com/office/powerpoint/2010/main" val="1648461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lvl="1"/>
            <a:endParaRPr lang="en-US" dirty="0"/>
          </a:p>
        </p:txBody>
      </p:sp>
    </p:spTree>
    <p:extLst>
      <p:ext uri="{BB962C8B-B14F-4D97-AF65-F5344CB8AC3E}">
        <p14:creationId xmlns:p14="http://schemas.microsoft.com/office/powerpoint/2010/main" val="527292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marL="457200" indent="-457200">
              <a:buAutoNum type="arabicPeriod"/>
            </a:pPr>
            <a:endParaRPr lang="en-US" sz="2800" dirty="0"/>
          </a:p>
          <a:p>
            <a:pPr lvl="1"/>
            <a:endParaRPr lang="en-US" dirty="0"/>
          </a:p>
        </p:txBody>
      </p:sp>
    </p:spTree>
    <p:extLst>
      <p:ext uri="{BB962C8B-B14F-4D97-AF65-F5344CB8AC3E}">
        <p14:creationId xmlns:p14="http://schemas.microsoft.com/office/powerpoint/2010/main" val="223666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1421595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3345524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341219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99999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277905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41648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90168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24093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5876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6939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5" r:id="rId4"/>
    <p:sldLayoutId id="2147483666" r:id="rId5"/>
    <p:sldLayoutId id="2147483670" r:id="rId6"/>
    <p:sldLayoutId id="2147483672" r:id="rId7"/>
    <p:sldLayoutId id="2147483673" r:id="rId8"/>
    <p:sldLayoutId id="2147483674" r:id="rId9"/>
    <p:sldLayoutId id="2147483675" r:id="rId10"/>
    <p:sldLayoutId id="2147483676" r:id="rId11"/>
    <p:sldLayoutId id="2147483677" r:id="rId12"/>
    <p:sldLayoutId id="2147483678" r:id="rId13"/>
    <p:sldLayoutId id="2147483652" r:id="rId14"/>
    <p:sldLayoutId id="2147483660" r:id="rId15"/>
    <p:sldLayoutId id="2147483661" r:id="rId16"/>
    <p:sldLayoutId id="2147483662" r:id="rId17"/>
    <p:sldLayoutId id="2147483663" r:id="rId18"/>
    <p:sldLayoutId id="2147483664" r:id="rId19"/>
    <p:sldLayoutId id="2147483681" r:id="rId20"/>
    <p:sldLayoutId id="2147483682" r:id="rId21"/>
    <p:sldLayoutId id="2147483685" r:id="rId22"/>
  </p:sldLayoutIdLst>
  <p:txStyles>
    <p:titleStyle>
      <a:lvl1pPr algn="l" defTabSz="914400" rtl="0" eaLnBrk="1" latinLnBrk="0" hangingPunct="1">
        <a:lnSpc>
          <a:spcPct val="90000"/>
        </a:lnSpc>
        <a:spcBef>
          <a:spcPct val="0"/>
        </a:spcBef>
        <a:buNone/>
        <a:defRPr sz="28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Organizational Behavior</a:t>
            </a:r>
          </a:p>
        </p:txBody>
      </p:sp>
      <p:sp>
        <p:nvSpPr>
          <p:cNvPr id="4" name="Text Placeholder 3"/>
          <p:cNvSpPr>
            <a:spLocks noGrp="1"/>
          </p:cNvSpPr>
          <p:nvPr>
            <p:ph type="body" sz="quarter" idx="14"/>
          </p:nvPr>
        </p:nvSpPr>
        <p:spPr>
          <a:xfrm>
            <a:off x="1524000" y="1185274"/>
            <a:ext cx="9815945" cy="1205346"/>
          </a:xfrm>
        </p:spPr>
        <p:txBody>
          <a:bodyPr>
            <a:normAutofit/>
          </a:bodyPr>
          <a:lstStyle/>
          <a:p>
            <a:endParaRPr lang="en-US" dirty="0"/>
          </a:p>
          <a:p>
            <a:endParaRPr lang="en-US" dirty="0"/>
          </a:p>
          <a:p>
            <a:endParaRPr lang="en-US" dirty="0"/>
          </a:p>
        </p:txBody>
      </p:sp>
      <p:sp>
        <p:nvSpPr>
          <p:cNvPr id="5" name="Text Placeholder 10"/>
          <p:cNvSpPr txBox="1">
            <a:spLocks/>
          </p:cNvSpPr>
          <p:nvPr/>
        </p:nvSpPr>
        <p:spPr>
          <a:xfrm>
            <a:off x="1524000" y="1509713"/>
            <a:ext cx="9144000" cy="443778"/>
          </a:xfrm>
          <a:prstGeom prst="rect">
            <a:avLst/>
          </a:prstGeom>
        </p:spPr>
        <p:txBody>
          <a:bodyPr vert="horz" lIns="91440" tIns="45720" rIns="91440" bIns="45720" rtlCol="0">
            <a:noAutofit/>
          </a:bodyPr>
          <a:lstStyle>
            <a:lvl1pPr marL="0" indent="0" algn="ctr">
              <a:buNone/>
              <a:defRPr lang="en-US" sz="2400" b="1" baseline="0" smtClean="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lnSpc>
                <a:spcPct val="90000"/>
              </a:lnSpc>
              <a:spcBef>
                <a:spcPts val="1000"/>
              </a:spcBef>
              <a:defRPr/>
            </a:pPr>
            <a:r>
              <a:rPr kumimoji="0" lang="en-US" sz="2400" b="1" i="0" u="none" strike="noStrike" kern="1200" cap="none" spc="0" normalizeH="0" baseline="0" noProof="0" dirty="0">
                <a:ln>
                  <a:noFill/>
                </a:ln>
                <a:solidFill>
                  <a:schemeClr val="tx1"/>
                </a:solidFill>
                <a:effectLst/>
                <a:uLnTx/>
                <a:uFillTx/>
                <a:latin typeface="+mn-lt"/>
                <a:ea typeface="+mn-ea"/>
                <a:cs typeface="+mn-cs"/>
              </a:rPr>
              <a:t>Chapter 5 </a:t>
            </a:r>
            <a:r>
              <a:rPr lang="en-US" cap="all" dirty="0"/>
              <a:t>Diversity in Organizations</a:t>
            </a:r>
            <a:endParaRPr kumimoji="0" lang="en-US" sz="2400" i="0" u="none" strike="noStrike" kern="1200" cap="all"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a:bodyPr>
          <a:lstStyle/>
          <a:p>
            <a:pPr marL="514350" indent="-514350"/>
            <a:r>
              <a:rPr lang="en-US" sz="3600" dirty="0"/>
              <a:t>3. How does diversity impact companies and the workforce?</a:t>
            </a:r>
          </a:p>
        </p:txBody>
      </p:sp>
      <p:sp>
        <p:nvSpPr>
          <p:cNvPr id="4" name="Text Placeholder 3"/>
          <p:cNvSpPr>
            <a:spLocks noGrp="1"/>
          </p:cNvSpPr>
          <p:nvPr>
            <p:ph type="body" sz="quarter" idx="14"/>
          </p:nvPr>
        </p:nvSpPr>
        <p:spPr>
          <a:xfrm>
            <a:off x="1981200" y="2075544"/>
            <a:ext cx="8062912" cy="3934821"/>
          </a:xfrm>
        </p:spPr>
        <p:txBody>
          <a:bodyPr>
            <a:normAutofit lnSpcReduction="10000"/>
          </a:bodyPr>
          <a:lstStyle/>
          <a:p>
            <a:pPr marL="0" indent="0">
              <a:buNone/>
            </a:pPr>
            <a:r>
              <a:rPr lang="en-US" b="1" cap="all" dirty="0"/>
              <a:t>Concept Check</a:t>
            </a:r>
          </a:p>
          <a:p>
            <a:pPr marL="514350" indent="-514350">
              <a:buFont typeface="+mj-lt"/>
              <a:buAutoNum type="arabicPeriod"/>
            </a:pPr>
            <a:r>
              <a:rPr lang="en-US" sz="3600" dirty="0"/>
              <a:t>What are the challenges and opportunities that diversity provides to companies?</a:t>
            </a:r>
          </a:p>
          <a:p>
            <a:pPr marL="514350" indent="-514350">
              <a:buFont typeface="+mj-lt"/>
              <a:buAutoNum type="arabicPeriod"/>
            </a:pPr>
            <a:r>
              <a:rPr lang="en-US" sz="3600" dirty="0"/>
              <a:t>What are the responsibilities of human resources regarding diversity?</a:t>
            </a:r>
          </a:p>
          <a:p>
            <a:pPr marL="514350" indent="-514350">
              <a:buFont typeface="+mj-lt"/>
              <a:buAutoNum type="arabicPeriod"/>
            </a:pPr>
            <a:r>
              <a:rPr lang="en-US" sz="3600" dirty="0"/>
              <a:t>Can diversity be a strategic advantage to organizations?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41327"/>
            <a:ext cx="8907624" cy="659535"/>
          </a:xfrm>
        </p:spPr>
        <p:txBody>
          <a:bodyPr>
            <a:normAutofit/>
          </a:bodyPr>
          <a:lstStyle/>
          <a:p>
            <a:r>
              <a:rPr lang="en-US" dirty="0"/>
              <a:t>Table 5.2 Key Diversity Related Legislation</a:t>
            </a:r>
          </a:p>
        </p:txBody>
      </p:sp>
      <p:sp>
        <p:nvSpPr>
          <p:cNvPr id="6" name="TextBox 5">
            <a:extLst>
              <a:ext uri="{FF2B5EF4-FFF2-40B4-BE49-F238E27FC236}">
                <a16:creationId xmlns:a16="http://schemas.microsoft.com/office/drawing/2014/main" id="{4FFF4EA1-3F1A-4314-801D-DE8D265BFC0E}"/>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graphicFrame>
        <p:nvGraphicFramePr>
          <p:cNvPr id="3" name="Table 2">
            <a:extLst>
              <a:ext uri="{FF2B5EF4-FFF2-40B4-BE49-F238E27FC236}">
                <a16:creationId xmlns:a16="http://schemas.microsoft.com/office/drawing/2014/main" id="{C20EC5F0-A5A2-4E67-B0AA-52F017D6A8D7}"/>
              </a:ext>
            </a:extLst>
          </p:cNvPr>
          <p:cNvGraphicFramePr>
            <a:graphicFrameLocks noGrp="1"/>
          </p:cNvGraphicFramePr>
          <p:nvPr>
            <p:extLst>
              <p:ext uri="{D42A27DB-BD31-4B8C-83A1-F6EECF244321}">
                <p14:modId xmlns:p14="http://schemas.microsoft.com/office/powerpoint/2010/main" val="3450491247"/>
              </p:ext>
            </p:extLst>
          </p:nvPr>
        </p:nvGraphicFramePr>
        <p:xfrm>
          <a:off x="609600" y="924792"/>
          <a:ext cx="10997682" cy="5725390"/>
        </p:xfrm>
        <a:graphic>
          <a:graphicData uri="http://schemas.openxmlformats.org/drawingml/2006/table">
            <a:tbl>
              <a:tblPr/>
              <a:tblGrid>
                <a:gridCol w="4167673">
                  <a:extLst>
                    <a:ext uri="{9D8B030D-6E8A-4147-A177-3AD203B41FA5}">
                      <a16:colId xmlns:a16="http://schemas.microsoft.com/office/drawing/2014/main" val="2634900199"/>
                    </a:ext>
                  </a:extLst>
                </a:gridCol>
                <a:gridCol w="6830009">
                  <a:extLst>
                    <a:ext uri="{9D8B030D-6E8A-4147-A177-3AD203B41FA5}">
                      <a16:colId xmlns:a16="http://schemas.microsoft.com/office/drawing/2014/main" val="1749929796"/>
                    </a:ext>
                  </a:extLst>
                </a:gridCol>
              </a:tblGrid>
              <a:tr h="1265382">
                <a:tc>
                  <a:txBody>
                    <a:bodyPr/>
                    <a:lstStyle/>
                    <a:p>
                      <a:pPr fontAlgn="ctr"/>
                      <a:r>
                        <a:rPr lang="en-US" sz="2000" b="1" dirty="0">
                          <a:effectLst/>
                        </a:rPr>
                        <a:t>Title VII of the Civil Rights Act of 1964</a:t>
                      </a:r>
                      <a:endParaRPr lang="en-US" sz="2000" dirty="0">
                        <a:effectLst/>
                      </a:endParaRPr>
                    </a:p>
                  </a:txBody>
                  <a:tcPr marL="79086" marR="79086" marT="39543" marB="39543" anchor="ctr">
                    <a:lnL>
                      <a:noFill/>
                    </a:lnL>
                    <a:lnR>
                      <a:noFill/>
                    </a:lnR>
                    <a:lnT>
                      <a:noFill/>
                    </a:lnT>
                    <a:lnB>
                      <a:noFill/>
                    </a:lnB>
                    <a:solidFill>
                      <a:srgbClr val="F9F9F9"/>
                    </a:solidFill>
                  </a:tcPr>
                </a:tc>
                <a:tc>
                  <a:txBody>
                    <a:bodyPr/>
                    <a:lstStyle/>
                    <a:p>
                      <a:pPr fontAlgn="ctr"/>
                      <a:r>
                        <a:rPr lang="en-US" sz="2000" dirty="0">
                          <a:effectLst/>
                        </a:rPr>
                        <a:t>Created the Equal Employment Opportunity Commission with the primary role of making it illegal to discriminate against someone in the workplace due to their race, national origin, sex, disability, religion, or pregnancy status.</a:t>
                      </a:r>
                    </a:p>
                  </a:txBody>
                  <a:tcPr marL="79086" marR="79086" marT="39543" marB="39543" anchor="ctr">
                    <a:lnL>
                      <a:noFill/>
                    </a:lnL>
                    <a:lnR>
                      <a:noFill/>
                    </a:lnR>
                    <a:lnT>
                      <a:noFill/>
                    </a:lnT>
                    <a:lnB>
                      <a:noFill/>
                    </a:lnB>
                    <a:solidFill>
                      <a:srgbClr val="F9F9F9"/>
                    </a:solidFill>
                  </a:tcPr>
                </a:tc>
                <a:extLst>
                  <a:ext uri="{0D108BD9-81ED-4DB2-BD59-A6C34878D82A}">
                    <a16:rowId xmlns:a16="http://schemas.microsoft.com/office/drawing/2014/main" val="2618665924"/>
                  </a:ext>
                </a:extLst>
              </a:tr>
              <a:tr h="553605">
                <a:tc>
                  <a:txBody>
                    <a:bodyPr/>
                    <a:lstStyle/>
                    <a:p>
                      <a:pPr fontAlgn="ctr"/>
                      <a:r>
                        <a:rPr lang="en-US" sz="2000" b="1" dirty="0">
                          <a:effectLst/>
                        </a:rPr>
                        <a:t>Equal Pay Act of 1963</a:t>
                      </a:r>
                      <a:endParaRPr lang="en-US" sz="2000" dirty="0">
                        <a:effectLst/>
                      </a:endParaRPr>
                    </a:p>
                  </a:txBody>
                  <a:tcPr marL="79086" marR="79086" marT="39543" marB="39543" anchor="ctr">
                    <a:lnL>
                      <a:noFill/>
                    </a:lnL>
                    <a:lnR>
                      <a:noFill/>
                    </a:lnR>
                    <a:lnT>
                      <a:noFill/>
                    </a:lnT>
                    <a:lnB>
                      <a:noFill/>
                    </a:lnB>
                  </a:tcPr>
                </a:tc>
                <a:tc>
                  <a:txBody>
                    <a:bodyPr/>
                    <a:lstStyle/>
                    <a:p>
                      <a:pPr fontAlgn="ctr"/>
                      <a:r>
                        <a:rPr lang="en-US" sz="2000" dirty="0">
                          <a:effectLst/>
                        </a:rPr>
                        <a:t>Mandates that men and women must be given the same pay for equal work</a:t>
                      </a:r>
                    </a:p>
                  </a:txBody>
                  <a:tcPr marL="79086" marR="79086" marT="39543" marB="39543" anchor="ctr">
                    <a:lnL>
                      <a:noFill/>
                    </a:lnL>
                    <a:lnR>
                      <a:noFill/>
                    </a:lnR>
                    <a:lnT>
                      <a:noFill/>
                    </a:lnT>
                    <a:lnB>
                      <a:noFill/>
                    </a:lnB>
                  </a:tcPr>
                </a:tc>
                <a:extLst>
                  <a:ext uri="{0D108BD9-81ED-4DB2-BD59-A6C34878D82A}">
                    <a16:rowId xmlns:a16="http://schemas.microsoft.com/office/drawing/2014/main" val="2717950851"/>
                  </a:ext>
                </a:extLst>
              </a:tr>
              <a:tr h="553605">
                <a:tc>
                  <a:txBody>
                    <a:bodyPr/>
                    <a:lstStyle/>
                    <a:p>
                      <a:pPr fontAlgn="ctr"/>
                      <a:r>
                        <a:rPr lang="en-US" sz="2000" b="1" dirty="0">
                          <a:effectLst/>
                        </a:rPr>
                        <a:t>Age Discrimination in Employment Act</a:t>
                      </a:r>
                      <a:r>
                        <a:rPr lang="en-US" sz="2000" dirty="0">
                          <a:effectLst/>
                        </a:rPr>
                        <a:t> (ADEA)</a:t>
                      </a:r>
                    </a:p>
                  </a:txBody>
                  <a:tcPr marL="79086" marR="79086" marT="39543" marB="39543" anchor="ctr">
                    <a:lnL>
                      <a:noFill/>
                    </a:lnL>
                    <a:lnR>
                      <a:noFill/>
                    </a:lnR>
                    <a:lnT>
                      <a:noFill/>
                    </a:lnT>
                    <a:lnB>
                      <a:noFill/>
                    </a:lnB>
                    <a:solidFill>
                      <a:srgbClr val="F9F9F9"/>
                    </a:solidFill>
                  </a:tcPr>
                </a:tc>
                <a:tc>
                  <a:txBody>
                    <a:bodyPr/>
                    <a:lstStyle/>
                    <a:p>
                      <a:pPr fontAlgn="ctr"/>
                      <a:r>
                        <a:rPr lang="en-US" sz="2000" dirty="0">
                          <a:effectLst/>
                        </a:rPr>
                        <a:t>Forbids discrimination against individuals who are age 40 and above.</a:t>
                      </a:r>
                    </a:p>
                  </a:txBody>
                  <a:tcPr marL="79086" marR="79086" marT="39543" marB="39543" anchor="ctr">
                    <a:lnL>
                      <a:noFill/>
                    </a:lnL>
                    <a:lnR>
                      <a:noFill/>
                    </a:lnR>
                    <a:lnT>
                      <a:noFill/>
                    </a:lnT>
                    <a:lnB>
                      <a:noFill/>
                    </a:lnB>
                    <a:solidFill>
                      <a:srgbClr val="F9F9F9"/>
                    </a:solidFill>
                  </a:tcPr>
                </a:tc>
                <a:extLst>
                  <a:ext uri="{0D108BD9-81ED-4DB2-BD59-A6C34878D82A}">
                    <a16:rowId xmlns:a16="http://schemas.microsoft.com/office/drawing/2014/main" val="3448186940"/>
                  </a:ext>
                </a:extLst>
              </a:tr>
              <a:tr h="790864">
                <a:tc>
                  <a:txBody>
                    <a:bodyPr/>
                    <a:lstStyle/>
                    <a:p>
                      <a:pPr fontAlgn="ctr"/>
                      <a:r>
                        <a:rPr lang="en-US" sz="2000" b="1" dirty="0">
                          <a:effectLst/>
                        </a:rPr>
                        <a:t>Americans with Disabilities Act</a:t>
                      </a:r>
                      <a:r>
                        <a:rPr lang="en-US" sz="2000" dirty="0">
                          <a:effectLst/>
                        </a:rPr>
                        <a:t> (ADA)</a:t>
                      </a:r>
                    </a:p>
                  </a:txBody>
                  <a:tcPr marL="79086" marR="79086" marT="39543" marB="39543" anchor="ctr">
                    <a:lnL>
                      <a:noFill/>
                    </a:lnL>
                    <a:lnR>
                      <a:noFill/>
                    </a:lnR>
                    <a:lnT>
                      <a:noFill/>
                    </a:lnT>
                    <a:lnB>
                      <a:noFill/>
                    </a:lnB>
                  </a:tcPr>
                </a:tc>
                <a:tc>
                  <a:txBody>
                    <a:bodyPr/>
                    <a:lstStyle/>
                    <a:p>
                      <a:pPr fontAlgn="ctr"/>
                      <a:r>
                        <a:rPr lang="en-US" sz="2000" dirty="0">
                          <a:effectLst/>
                        </a:rPr>
                        <a:t>Prohibits discrimination against people with disabilities in employment, public services, public accommodations, and in telecommunications</a:t>
                      </a:r>
                    </a:p>
                  </a:txBody>
                  <a:tcPr marL="79086" marR="79086" marT="39543" marB="39543" anchor="ctr">
                    <a:lnL>
                      <a:noFill/>
                    </a:lnL>
                    <a:lnR>
                      <a:noFill/>
                    </a:lnR>
                    <a:lnT>
                      <a:noFill/>
                    </a:lnT>
                    <a:lnB>
                      <a:noFill/>
                    </a:lnB>
                  </a:tcPr>
                </a:tc>
                <a:extLst>
                  <a:ext uri="{0D108BD9-81ED-4DB2-BD59-A6C34878D82A}">
                    <a16:rowId xmlns:a16="http://schemas.microsoft.com/office/drawing/2014/main" val="2629084191"/>
                  </a:ext>
                </a:extLst>
              </a:tr>
              <a:tr h="1028123">
                <a:tc>
                  <a:txBody>
                    <a:bodyPr/>
                    <a:lstStyle/>
                    <a:p>
                      <a:pPr fontAlgn="ctr"/>
                      <a:r>
                        <a:rPr lang="en-US" sz="2000" b="1" dirty="0">
                          <a:effectLst/>
                        </a:rPr>
                        <a:t>Pregnancy Discrimination Act</a:t>
                      </a:r>
                      <a:r>
                        <a:rPr lang="en-US" sz="2000" dirty="0">
                          <a:effectLst/>
                        </a:rPr>
                        <a:t> (PDA)</a:t>
                      </a:r>
                    </a:p>
                  </a:txBody>
                  <a:tcPr marL="79086" marR="79086" marT="39543" marB="39543" anchor="ctr">
                    <a:lnL>
                      <a:noFill/>
                    </a:lnL>
                    <a:lnR>
                      <a:noFill/>
                    </a:lnR>
                    <a:lnT>
                      <a:noFill/>
                    </a:lnT>
                    <a:lnB>
                      <a:noFill/>
                    </a:lnB>
                    <a:solidFill>
                      <a:srgbClr val="F9F9F9"/>
                    </a:solidFill>
                  </a:tcPr>
                </a:tc>
                <a:tc>
                  <a:txBody>
                    <a:bodyPr/>
                    <a:lstStyle/>
                    <a:p>
                      <a:pPr fontAlgn="ctr"/>
                      <a:r>
                        <a:rPr lang="en-US" sz="2000" dirty="0">
                          <a:effectLst/>
                        </a:rPr>
                        <a:t>Prohibits any discrimination as it relates to pregnancy, including hiring, firing, compensation, training, job assignment, insurance, or any other employment conditions.</a:t>
                      </a:r>
                    </a:p>
                  </a:txBody>
                  <a:tcPr marL="79086" marR="79086" marT="39543" marB="39543" anchor="ctr">
                    <a:lnL>
                      <a:noFill/>
                    </a:lnL>
                    <a:lnR>
                      <a:noFill/>
                    </a:lnR>
                    <a:lnT>
                      <a:noFill/>
                    </a:lnT>
                    <a:lnB>
                      <a:noFill/>
                    </a:lnB>
                    <a:solidFill>
                      <a:srgbClr val="F9F9F9"/>
                    </a:solidFill>
                  </a:tcPr>
                </a:tc>
                <a:extLst>
                  <a:ext uri="{0D108BD9-81ED-4DB2-BD59-A6C34878D82A}">
                    <a16:rowId xmlns:a16="http://schemas.microsoft.com/office/drawing/2014/main" val="2638227268"/>
                  </a:ext>
                </a:extLst>
              </a:tr>
              <a:tr h="1028123">
                <a:tc>
                  <a:txBody>
                    <a:bodyPr/>
                    <a:lstStyle/>
                    <a:p>
                      <a:pPr fontAlgn="ctr"/>
                      <a:r>
                        <a:rPr lang="en-US" sz="2000" b="1" dirty="0">
                          <a:effectLst/>
                        </a:rPr>
                        <a:t>Family and Medical Leave Act</a:t>
                      </a:r>
                      <a:r>
                        <a:rPr lang="en-US" sz="2000" dirty="0">
                          <a:effectLst/>
                        </a:rPr>
                        <a:t> (FMLA)</a:t>
                      </a:r>
                    </a:p>
                  </a:txBody>
                  <a:tcPr marL="79086" marR="79086" marT="39543" marB="39543" anchor="ctr">
                    <a:lnL>
                      <a:noFill/>
                    </a:lnL>
                    <a:lnR>
                      <a:noFill/>
                    </a:lnR>
                    <a:lnT>
                      <a:noFill/>
                    </a:lnT>
                    <a:lnB>
                      <a:noFill/>
                    </a:lnB>
                  </a:tcPr>
                </a:tc>
                <a:tc>
                  <a:txBody>
                    <a:bodyPr/>
                    <a:lstStyle/>
                    <a:p>
                      <a:pPr fontAlgn="ctr"/>
                      <a:r>
                        <a:rPr lang="en-US" sz="2000" dirty="0">
                          <a:effectLst/>
                        </a:rPr>
                        <a:t>Grants new parents up to 12 weeks of paid or unpaid leave to care for the new child, and gives nursing mothers the right to express milk on workplace premises.</a:t>
                      </a:r>
                    </a:p>
                  </a:txBody>
                  <a:tcPr marL="79086" marR="79086" marT="39543" marB="39543" anchor="ctr">
                    <a:lnL>
                      <a:noFill/>
                    </a:lnL>
                    <a:lnR>
                      <a:noFill/>
                    </a:lnR>
                    <a:lnT>
                      <a:noFill/>
                    </a:lnT>
                    <a:lnB>
                      <a:noFill/>
                    </a:lnB>
                  </a:tcPr>
                </a:tc>
                <a:extLst>
                  <a:ext uri="{0D108BD9-81ED-4DB2-BD59-A6C34878D82A}">
                    <a16:rowId xmlns:a16="http://schemas.microsoft.com/office/drawing/2014/main" val="271304577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fontScale="90000"/>
          </a:bodyPr>
          <a:lstStyle/>
          <a:p>
            <a:pPr marL="514350" indent="-514350"/>
            <a:r>
              <a:rPr lang="en-US" sz="3600" dirty="0"/>
              <a:t>4. What is workplace discrimination, and how does it affect different social identity groups?</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What is the role of the EEOC?</a:t>
            </a:r>
          </a:p>
          <a:p>
            <a:pPr marL="514350" indent="-514350">
              <a:buFont typeface="+mj-lt"/>
              <a:buAutoNum type="arabicPeriod"/>
            </a:pPr>
            <a:r>
              <a:rPr lang="en-US" sz="3600" dirty="0"/>
              <a:t>What are the types of discrimination encountered in the workplace?</a:t>
            </a:r>
          </a:p>
        </p:txBody>
      </p:sp>
    </p:spTree>
    <p:extLst>
      <p:ext uri="{BB962C8B-B14F-4D97-AF65-F5344CB8AC3E}">
        <p14:creationId xmlns:p14="http://schemas.microsoft.com/office/powerpoint/2010/main" val="88773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fontScale="90000"/>
          </a:bodyPr>
          <a:lstStyle/>
          <a:p>
            <a:pPr marL="514350" indent="-514350"/>
            <a:r>
              <a:rPr lang="en-US" sz="3600" dirty="0"/>
              <a:t>5. What key theories help managers understand the benefits and challenges of managing the diverse workforce?</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What are the theories that can help managers understand diversity?</a:t>
            </a:r>
          </a:p>
        </p:txBody>
      </p:sp>
    </p:spTree>
    <p:extLst>
      <p:ext uri="{BB962C8B-B14F-4D97-AF65-F5344CB8AC3E}">
        <p14:creationId xmlns:p14="http://schemas.microsoft.com/office/powerpoint/2010/main" val="85081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41327"/>
            <a:ext cx="8907624" cy="659535"/>
          </a:xfrm>
        </p:spPr>
        <p:txBody>
          <a:bodyPr>
            <a:normAutofit/>
          </a:bodyPr>
          <a:lstStyle/>
          <a:p>
            <a:r>
              <a:rPr lang="en-US" dirty="0"/>
              <a:t>Exhibit 5.8</a:t>
            </a:r>
            <a:r>
              <a:rPr lang="en-US" b="0" dirty="0"/>
              <a:t> </a:t>
            </a:r>
            <a:r>
              <a:rPr lang="en-US" dirty="0"/>
              <a:t>Cultural Diversity Perspectives at Work</a:t>
            </a:r>
          </a:p>
        </p:txBody>
      </p:sp>
      <p:sp>
        <p:nvSpPr>
          <p:cNvPr id="6" name="TextBox 5">
            <a:extLst>
              <a:ext uri="{FF2B5EF4-FFF2-40B4-BE49-F238E27FC236}">
                <a16:creationId xmlns:a16="http://schemas.microsoft.com/office/drawing/2014/main" id="{4FFF4EA1-3F1A-4314-801D-DE8D265BFC0E}"/>
              </a:ext>
            </a:extLst>
          </p:cNvPr>
          <p:cNvSpPr txBox="1"/>
          <p:nvPr/>
        </p:nvSpPr>
        <p:spPr>
          <a:xfrm>
            <a:off x="179882" y="6488668"/>
            <a:ext cx="11553163" cy="246221"/>
          </a:xfrm>
          <a:prstGeom prst="rect">
            <a:avLst/>
          </a:prstGeom>
          <a:noFill/>
        </p:spPr>
        <p:txBody>
          <a:bodyPr wrap="none" rtlCol="0">
            <a:spAutoFit/>
          </a:bodyPr>
          <a:lstStyle/>
          <a:p>
            <a:r>
              <a:rPr lang="en-US" sz="1000" dirty="0"/>
              <a:t>Source: Adapted from Ely, Robin J., and David A. Thomas. “Cultural diversity at work: The effects of diversity perspectives on work group processes and outcomes.” Administrative science quarterly. 46.2 (2001): 229-273.</a:t>
            </a:r>
          </a:p>
        </p:txBody>
      </p:sp>
      <p:pic>
        <p:nvPicPr>
          <p:cNvPr id="5" name="Picture 4" descr="Exhibit 5.8. The diagram depicts “Discrimination and Fairness,” “Access and Legitimacy,” and “Integration and Learning” as the three cultural diversity perspectives at the workplace. The characteristics of each perspective are further listed as follows. Discrimination and fairness: Race related conflict; Conflict not discussed; Low employee morale; No cross-cultural exchange; No minority employees’ contribution. Access and legitimacy: Differential power and status conflict; Little discussion about conflict; Low employee morale; Enhanced cross-cultural learning; Limited minority employees’ contribution. Integration and Learning: Conflict stems from cultural differences in perspectives; Power and status are equal; Open discussion of differences and conflict; Employees feel valued; Enhanced cross-cultural exchange and learning; Exploration of diverse views. The perspectives are shown resulting in the creation of “Work Group Processes and Outcomes.”">
            <a:extLst>
              <a:ext uri="{FF2B5EF4-FFF2-40B4-BE49-F238E27FC236}">
                <a16:creationId xmlns:a16="http://schemas.microsoft.com/office/drawing/2014/main" id="{86C3DAB8-612A-4F8D-AD32-8116DCF9C089}"/>
              </a:ext>
            </a:extLst>
          </p:cNvPr>
          <p:cNvPicPr>
            <a:picLocks noChangeAspect="1"/>
          </p:cNvPicPr>
          <p:nvPr/>
        </p:nvPicPr>
        <p:blipFill>
          <a:blip r:embed="rId2"/>
          <a:stretch>
            <a:fillRect/>
          </a:stretch>
        </p:blipFill>
        <p:spPr>
          <a:xfrm>
            <a:off x="2559755" y="788730"/>
            <a:ext cx="6490939" cy="5449939"/>
          </a:xfrm>
          <a:prstGeom prst="rect">
            <a:avLst/>
          </a:prstGeom>
        </p:spPr>
      </p:pic>
    </p:spTree>
    <p:extLst>
      <p:ext uri="{BB962C8B-B14F-4D97-AF65-F5344CB8AC3E}">
        <p14:creationId xmlns:p14="http://schemas.microsoft.com/office/powerpoint/2010/main" val="201894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a:bodyPr>
          <a:lstStyle/>
          <a:p>
            <a:pPr marL="514350" indent="-514350"/>
            <a:r>
              <a:rPr lang="en-US" sz="3600" dirty="0"/>
              <a:t>6. How can managers reap benefits from diversity and mitigate its challenges?</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200" dirty="0"/>
              <a:t>How can managers reap the benefits of diversity?</a:t>
            </a:r>
          </a:p>
          <a:p>
            <a:pPr marL="514350" indent="-514350">
              <a:buFont typeface="+mj-lt"/>
              <a:buAutoNum type="arabicPeriod"/>
            </a:pPr>
            <a:r>
              <a:rPr lang="en-US" sz="3200" dirty="0"/>
              <a:t>How can managers mitigate the challenges of diversity?</a:t>
            </a:r>
          </a:p>
          <a:p>
            <a:pPr marL="514350" indent="-514350">
              <a:buFont typeface="+mj-lt"/>
              <a:buAutoNum type="arabicPeriod"/>
            </a:pPr>
            <a:r>
              <a:rPr lang="en-US" sz="3200" dirty="0"/>
              <a:t>What is the access-and-legitimacy perspective? Differentiate it from the discrimination-and-fairness perspective.</a:t>
            </a:r>
          </a:p>
        </p:txBody>
      </p:sp>
    </p:spTree>
    <p:extLst>
      <p:ext uri="{BB962C8B-B14F-4D97-AF65-F5344CB8AC3E}">
        <p14:creationId xmlns:p14="http://schemas.microsoft.com/office/powerpoint/2010/main" val="1017473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fontScale="90000"/>
          </a:bodyPr>
          <a:lstStyle/>
          <a:p>
            <a:pPr marL="514350" indent="-514350"/>
            <a:r>
              <a:rPr lang="en-US" sz="3600" dirty="0"/>
              <a:t>7. What can organizations do to ensure applicants, employees, and customers from all backgrounds are valued?</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How can managers ensure fairness in the interviewing and selection process regarding diversity?</a:t>
            </a:r>
          </a:p>
          <a:p>
            <a:pPr marL="514350" indent="-514350">
              <a:buFont typeface="+mj-lt"/>
              <a:buAutoNum type="arabicPeriod"/>
            </a:pPr>
            <a:r>
              <a:rPr lang="en-US" sz="3600" dirty="0"/>
              <a:t>What is the role of leadership regarding diversity?</a:t>
            </a:r>
          </a:p>
        </p:txBody>
      </p:sp>
      <p:sp>
        <p:nvSpPr>
          <p:cNvPr id="5" name="Rectangle 4">
            <a:extLst>
              <a:ext uri="{FF2B5EF4-FFF2-40B4-BE49-F238E27FC236}">
                <a16:creationId xmlns:a16="http://schemas.microsoft.com/office/drawing/2014/main" id="{EA1C6CA5-3AF4-4BE0-A525-88494C7F2622}"/>
              </a:ext>
            </a:extLst>
          </p:cNvPr>
          <p:cNvSpPr/>
          <p:nvPr/>
        </p:nvSpPr>
        <p:spPr>
          <a:xfrm>
            <a:off x="711200" y="6201175"/>
            <a:ext cx="10856686" cy="415498"/>
          </a:xfrm>
          <a:prstGeom prst="rect">
            <a:avLst/>
          </a:prstGeom>
        </p:spPr>
        <p:txBody>
          <a:bodyPr wrap="square">
            <a:spAutoFit/>
          </a:bodyPr>
          <a:lstStyle/>
          <a:p>
            <a:r>
              <a:rPr lang="en-US" sz="1050" dirty="0">
                <a:latin typeface="Arial" panose="020B0604020202020204" pitchFamily="34" charset="0"/>
              </a:rPr>
              <a:t>This OpenStax ancillary resource is © Rice University under a CC-BY 4.0 International license; it may be reproduced or modified but must be attributed to OpenStax, Rice University and any changes must be noted.</a:t>
            </a:r>
            <a:endParaRPr lang="en-US" sz="1050" b="0" i="0" u="none" strike="noStrike" dirty="0">
              <a:effectLst/>
              <a:latin typeface="Arial" panose="020B0604020202020204" pitchFamily="34" charset="0"/>
            </a:endParaRPr>
          </a:p>
        </p:txBody>
      </p:sp>
    </p:spTree>
    <p:extLst>
      <p:ext uri="{BB962C8B-B14F-4D97-AF65-F5344CB8AC3E}">
        <p14:creationId xmlns:p14="http://schemas.microsoft.com/office/powerpoint/2010/main" val="29450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1981201" y="241301"/>
            <a:ext cx="8062913" cy="658813"/>
          </a:xfrm>
        </p:spPr>
        <p:txBody>
          <a:bodyPr/>
          <a:lstStyle/>
          <a:p>
            <a:pPr>
              <a:defRPr/>
            </a:pPr>
            <a:r>
              <a:rPr lang="en-US" dirty="0"/>
              <a:t>Learning Outcomes</a:t>
            </a:r>
          </a:p>
        </p:txBody>
      </p:sp>
      <p:sp>
        <p:nvSpPr>
          <p:cNvPr id="8" name="Rectangle 7"/>
          <p:cNvSpPr/>
          <p:nvPr/>
        </p:nvSpPr>
        <p:spPr>
          <a:xfrm>
            <a:off x="1625600" y="1061551"/>
            <a:ext cx="9243290" cy="5262979"/>
          </a:xfrm>
          <a:prstGeom prst="rect">
            <a:avLst/>
          </a:prstGeom>
        </p:spPr>
        <p:txBody>
          <a:bodyPr wrap="square">
            <a:spAutoFit/>
          </a:bodyPr>
          <a:lstStyle/>
          <a:p>
            <a:r>
              <a:rPr lang="en-US" sz="2400" b="1" dirty="0"/>
              <a:t>After reading this chapter, you should be able to answer these questions:</a:t>
            </a:r>
          </a:p>
          <a:p>
            <a:endParaRPr lang="en-US" sz="2400" dirty="0"/>
          </a:p>
          <a:p>
            <a:pPr marL="342900" indent="-342900">
              <a:buFont typeface="+mj-lt"/>
              <a:buAutoNum type="arabicPeriod"/>
            </a:pPr>
            <a:r>
              <a:rPr lang="en-US" sz="2400" dirty="0"/>
              <a:t>What is diversity?</a:t>
            </a:r>
          </a:p>
          <a:p>
            <a:pPr marL="342900" indent="-342900">
              <a:buFont typeface="+mj-lt"/>
              <a:buAutoNum type="arabicPeriod"/>
            </a:pPr>
            <a:r>
              <a:rPr lang="en-US" sz="2400" dirty="0"/>
              <a:t>How diverse is the workforce?</a:t>
            </a:r>
          </a:p>
          <a:p>
            <a:pPr marL="342900" indent="-342900">
              <a:buFont typeface="+mj-lt"/>
              <a:buAutoNum type="arabicPeriod"/>
            </a:pPr>
            <a:r>
              <a:rPr lang="en-US" sz="2400" dirty="0"/>
              <a:t>How does diversity impact companies and the workforce?</a:t>
            </a:r>
          </a:p>
          <a:p>
            <a:pPr marL="342900" indent="-342900">
              <a:buFont typeface="+mj-lt"/>
              <a:buAutoNum type="arabicPeriod"/>
            </a:pPr>
            <a:r>
              <a:rPr lang="en-US" sz="2400" dirty="0"/>
              <a:t>What is workplace discrimination, and how does it affect different social identity groups?</a:t>
            </a:r>
          </a:p>
          <a:p>
            <a:pPr marL="342900" indent="-342900">
              <a:buFont typeface="+mj-lt"/>
              <a:buAutoNum type="arabicPeriod"/>
            </a:pPr>
            <a:r>
              <a:rPr lang="en-US" sz="2400" dirty="0"/>
              <a:t>What key theories help managers understand the benefits and challenges of managing the diverse workforce?</a:t>
            </a:r>
          </a:p>
          <a:p>
            <a:pPr marL="342900" indent="-342900">
              <a:buFont typeface="+mj-lt"/>
              <a:buAutoNum type="arabicPeriod"/>
            </a:pPr>
            <a:r>
              <a:rPr lang="en-US" sz="2400" dirty="0"/>
              <a:t>How can managers reap benefits from diversity and mitigate its challenges?</a:t>
            </a:r>
          </a:p>
          <a:p>
            <a:pPr marL="342900" indent="-342900">
              <a:buFont typeface="+mj-lt"/>
              <a:buAutoNum type="arabicPeriod"/>
            </a:pPr>
            <a:r>
              <a:rPr lang="en-US" sz="2400" dirty="0"/>
              <a:t>What can organizations do to ensure applicants, employees, and customers from all backgrounds are valued?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5.1 Types of Diversity</a:t>
            </a:r>
          </a:p>
        </p:txBody>
      </p:sp>
      <p:sp>
        <p:nvSpPr>
          <p:cNvPr id="5" name="TextBox 4">
            <a:extLst>
              <a:ext uri="{FF2B5EF4-FFF2-40B4-BE49-F238E27FC236}">
                <a16:creationId xmlns:a16="http://schemas.microsoft.com/office/drawing/2014/main" id="{ECF0497B-E715-43F3-A0A0-EB44BB0B8731}"/>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graphicFrame>
        <p:nvGraphicFramePr>
          <p:cNvPr id="3" name="Table 2">
            <a:extLst>
              <a:ext uri="{FF2B5EF4-FFF2-40B4-BE49-F238E27FC236}">
                <a16:creationId xmlns:a16="http://schemas.microsoft.com/office/drawing/2014/main" id="{C89F9320-C1BA-420F-97D7-FC0125CC19DA}"/>
              </a:ext>
            </a:extLst>
          </p:cNvPr>
          <p:cNvGraphicFramePr>
            <a:graphicFrameLocks noGrp="1"/>
          </p:cNvGraphicFramePr>
          <p:nvPr>
            <p:extLst>
              <p:ext uri="{D42A27DB-BD31-4B8C-83A1-F6EECF244321}">
                <p14:modId xmlns:p14="http://schemas.microsoft.com/office/powerpoint/2010/main" val="3648061205"/>
              </p:ext>
            </p:extLst>
          </p:nvPr>
        </p:nvGraphicFramePr>
        <p:xfrm>
          <a:off x="838200" y="1219200"/>
          <a:ext cx="10515600" cy="4965391"/>
        </p:xfrm>
        <a:graphic>
          <a:graphicData uri="http://schemas.openxmlformats.org/drawingml/2006/table">
            <a:tbl>
              <a:tblPr/>
              <a:tblGrid>
                <a:gridCol w="2645229">
                  <a:extLst>
                    <a:ext uri="{9D8B030D-6E8A-4147-A177-3AD203B41FA5}">
                      <a16:colId xmlns:a16="http://schemas.microsoft.com/office/drawing/2014/main" val="2851850895"/>
                    </a:ext>
                  </a:extLst>
                </a:gridCol>
                <a:gridCol w="7870371">
                  <a:extLst>
                    <a:ext uri="{9D8B030D-6E8A-4147-A177-3AD203B41FA5}">
                      <a16:colId xmlns:a16="http://schemas.microsoft.com/office/drawing/2014/main" val="3681800968"/>
                    </a:ext>
                  </a:extLst>
                </a:gridCol>
              </a:tblGrid>
              <a:tr h="1795471">
                <a:tc>
                  <a:txBody>
                    <a:bodyPr/>
                    <a:lstStyle/>
                    <a:p>
                      <a:pPr fontAlgn="ctr"/>
                      <a:r>
                        <a:rPr lang="en-US" sz="2800" dirty="0">
                          <a:effectLst/>
                        </a:rPr>
                        <a:t>Surface-level diversity</a:t>
                      </a:r>
                    </a:p>
                  </a:txBody>
                  <a:tcPr anchor="ctr">
                    <a:lnL>
                      <a:noFill/>
                    </a:lnL>
                    <a:lnR>
                      <a:noFill/>
                    </a:lnR>
                    <a:lnT>
                      <a:noFill/>
                    </a:lnT>
                    <a:lnB>
                      <a:noFill/>
                    </a:lnB>
                    <a:solidFill>
                      <a:srgbClr val="F9F9F9"/>
                    </a:solidFill>
                  </a:tcPr>
                </a:tc>
                <a:tc>
                  <a:txBody>
                    <a:bodyPr/>
                    <a:lstStyle/>
                    <a:p>
                      <a:pPr fontAlgn="ctr"/>
                      <a:r>
                        <a:rPr lang="en-US" sz="2800" dirty="0">
                          <a:effectLst/>
                        </a:rPr>
                        <a:t>Diversity in the form of characteristics of individuals that are readily visible including, but not limited to, age, body size, visible disabilities, race or sex.</a:t>
                      </a:r>
                    </a:p>
                  </a:txBody>
                  <a:tcPr anchor="ctr">
                    <a:lnL>
                      <a:noFill/>
                    </a:lnL>
                    <a:lnR>
                      <a:noFill/>
                    </a:lnR>
                    <a:lnT>
                      <a:noFill/>
                    </a:lnT>
                    <a:lnB>
                      <a:noFill/>
                    </a:lnB>
                    <a:solidFill>
                      <a:srgbClr val="F9F9F9"/>
                    </a:solidFill>
                  </a:tcPr>
                </a:tc>
                <a:extLst>
                  <a:ext uri="{0D108BD9-81ED-4DB2-BD59-A6C34878D82A}">
                    <a16:rowId xmlns:a16="http://schemas.microsoft.com/office/drawing/2014/main" val="880117974"/>
                  </a:ext>
                </a:extLst>
              </a:tr>
              <a:tr h="1256830">
                <a:tc>
                  <a:txBody>
                    <a:bodyPr/>
                    <a:lstStyle/>
                    <a:p>
                      <a:pPr fontAlgn="ctr"/>
                      <a:r>
                        <a:rPr lang="en-US" sz="2800" dirty="0">
                          <a:effectLst/>
                        </a:rPr>
                        <a:t>Deep-level diversity</a:t>
                      </a:r>
                    </a:p>
                  </a:txBody>
                  <a:tcPr anchor="ctr">
                    <a:lnL>
                      <a:noFill/>
                    </a:lnL>
                    <a:lnR>
                      <a:noFill/>
                    </a:lnR>
                    <a:lnT>
                      <a:noFill/>
                    </a:lnT>
                    <a:lnB>
                      <a:noFill/>
                    </a:lnB>
                  </a:tcPr>
                </a:tc>
                <a:tc>
                  <a:txBody>
                    <a:bodyPr/>
                    <a:lstStyle/>
                    <a:p>
                      <a:pPr fontAlgn="ctr"/>
                      <a:r>
                        <a:rPr lang="en-US" sz="2800" dirty="0">
                          <a:effectLst/>
                        </a:rPr>
                        <a:t>Diversity in characteristics that are nonobservable such as attitudes, values, and beliefs, such as religion.</a:t>
                      </a:r>
                    </a:p>
                  </a:txBody>
                  <a:tcPr anchor="ctr">
                    <a:lnL>
                      <a:noFill/>
                    </a:lnL>
                    <a:lnR>
                      <a:noFill/>
                    </a:lnR>
                    <a:lnT>
                      <a:noFill/>
                    </a:lnT>
                    <a:lnB>
                      <a:noFill/>
                    </a:lnB>
                  </a:tcPr>
                </a:tc>
                <a:extLst>
                  <a:ext uri="{0D108BD9-81ED-4DB2-BD59-A6C34878D82A}">
                    <a16:rowId xmlns:a16="http://schemas.microsoft.com/office/drawing/2014/main" val="3041202969"/>
                  </a:ext>
                </a:extLst>
              </a:tr>
              <a:tr h="1795471">
                <a:tc>
                  <a:txBody>
                    <a:bodyPr/>
                    <a:lstStyle/>
                    <a:p>
                      <a:pPr fontAlgn="ctr"/>
                      <a:r>
                        <a:rPr lang="en-US" sz="2800" dirty="0">
                          <a:effectLst/>
                        </a:rPr>
                        <a:t>Hidden diversity</a:t>
                      </a:r>
                    </a:p>
                  </a:txBody>
                  <a:tcPr anchor="ctr">
                    <a:lnL>
                      <a:noFill/>
                    </a:lnL>
                    <a:lnR>
                      <a:noFill/>
                    </a:lnR>
                    <a:lnT>
                      <a:noFill/>
                    </a:lnT>
                    <a:lnB>
                      <a:noFill/>
                    </a:lnB>
                    <a:solidFill>
                      <a:srgbClr val="F9F9F9"/>
                    </a:solidFill>
                  </a:tcPr>
                </a:tc>
                <a:tc>
                  <a:txBody>
                    <a:bodyPr/>
                    <a:lstStyle/>
                    <a:p>
                      <a:pPr fontAlgn="ctr"/>
                      <a:r>
                        <a:rPr lang="en-US" sz="2800" dirty="0">
                          <a:effectLst/>
                        </a:rPr>
                        <a:t>Diversity in characteristics that are deep-level but may be concealed or revealed at discretion by individuals who possess them, such as sexual orientation.</a:t>
                      </a:r>
                    </a:p>
                  </a:txBody>
                  <a:tcPr anchor="ctr">
                    <a:lnL>
                      <a:noFill/>
                    </a:lnL>
                    <a:lnR>
                      <a:noFill/>
                    </a:lnR>
                    <a:lnT>
                      <a:noFill/>
                    </a:lnT>
                    <a:lnB>
                      <a:noFill/>
                    </a:lnB>
                    <a:solidFill>
                      <a:srgbClr val="F9F9F9"/>
                    </a:solidFill>
                  </a:tcPr>
                </a:tc>
                <a:extLst>
                  <a:ext uri="{0D108BD9-81ED-4DB2-BD59-A6C34878D82A}">
                    <a16:rowId xmlns:a16="http://schemas.microsoft.com/office/drawing/2014/main" val="234719911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053ACA-A66B-4A42-A154-826910E3F81D}"/>
              </a:ext>
            </a:extLst>
          </p:cNvPr>
          <p:cNvSpPr>
            <a:spLocks noGrp="1"/>
          </p:cNvSpPr>
          <p:nvPr>
            <p:ph type="title"/>
          </p:nvPr>
        </p:nvSpPr>
        <p:spPr>
          <a:xfrm>
            <a:off x="1981200" y="241327"/>
            <a:ext cx="7557655" cy="1456845"/>
          </a:xfrm>
        </p:spPr>
        <p:txBody>
          <a:bodyPr>
            <a:normAutofit/>
          </a:bodyPr>
          <a:lstStyle/>
          <a:p>
            <a:r>
              <a:rPr lang="en-US" sz="3600" dirty="0"/>
              <a:t>1. What is diversity?</a:t>
            </a:r>
          </a:p>
        </p:txBody>
      </p:sp>
      <p:sp>
        <p:nvSpPr>
          <p:cNvPr id="6" name="Text Placeholder 3">
            <a:extLst>
              <a:ext uri="{FF2B5EF4-FFF2-40B4-BE49-F238E27FC236}">
                <a16:creationId xmlns:a16="http://schemas.microsoft.com/office/drawing/2014/main" id="{D7FCAFC6-47F6-451B-BEF1-2E10AF3F2A30}"/>
              </a:ext>
            </a:extLst>
          </p:cNvPr>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What is diversity?</a:t>
            </a:r>
          </a:p>
          <a:p>
            <a:pPr marL="514350" indent="-514350">
              <a:buFont typeface="+mj-lt"/>
              <a:buAutoNum type="arabicPeriod"/>
            </a:pPr>
            <a:r>
              <a:rPr lang="en-US" sz="3600" dirty="0"/>
              <a:t>What are the three types of diversity encountered in the workplace?</a:t>
            </a:r>
          </a:p>
        </p:txBody>
      </p:sp>
    </p:spTree>
    <p:extLst>
      <p:ext uri="{BB962C8B-B14F-4D97-AF65-F5344CB8AC3E}">
        <p14:creationId xmlns:p14="http://schemas.microsoft.com/office/powerpoint/2010/main" val="264887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5.2</a:t>
            </a:r>
            <a:r>
              <a:rPr lang="en-US" b="0" dirty="0"/>
              <a:t> </a:t>
            </a:r>
            <a:r>
              <a:rPr lang="en-US" dirty="0"/>
              <a:t>Percentage distribution of the labor force by race</a:t>
            </a:r>
          </a:p>
        </p:txBody>
      </p:sp>
      <p:sp>
        <p:nvSpPr>
          <p:cNvPr id="6" name="TextBox 5">
            <a:extLst>
              <a:ext uri="{FF2B5EF4-FFF2-40B4-BE49-F238E27FC236}">
                <a16:creationId xmlns:a16="http://schemas.microsoft.com/office/drawing/2014/main" id="{685F89BA-2515-4381-8C3A-E608F247F776}"/>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5.2. The diagram illustrates the framework of the Total Rewards Model superimposed on the map of the world. The model is shown involving the integration of the key elements that attract, motivate, and retain employees to achieve desired business results. It shows two circles drawn one inside the other, with the large circle consisting of the elements, “Organizational culture,” “Business strategy,” and “Human Resource Strategy.” The small circle shows the total rewards model made up of “compensation,” “benefits,” “work-life,” “performance and recognition,” and “development and career opportunities.” An arrow with a text “Attract, motivate, retain” is shown starting from these circles to point at four factors namely, “employee,” “satisfaction and engagement,” “business,” and “performance and results.” A double-headed arrow is shown connecting the elements employee and satisfaction and engagement with the elements business and performance and results.">
            <a:extLst>
              <a:ext uri="{FF2B5EF4-FFF2-40B4-BE49-F238E27FC236}">
                <a16:creationId xmlns:a16="http://schemas.microsoft.com/office/drawing/2014/main" id="{6E9BA461-457D-4F52-9E4C-C07E038849B2}"/>
              </a:ext>
            </a:extLst>
          </p:cNvPr>
          <p:cNvPicPr>
            <a:picLocks noChangeAspect="1"/>
          </p:cNvPicPr>
          <p:nvPr/>
        </p:nvPicPr>
        <p:blipFill>
          <a:blip r:embed="rId2"/>
          <a:stretch>
            <a:fillRect/>
          </a:stretch>
        </p:blipFill>
        <p:spPr>
          <a:xfrm>
            <a:off x="1496903" y="948337"/>
            <a:ext cx="8766770" cy="5346843"/>
          </a:xfrm>
          <a:prstGeom prst="rect">
            <a:avLst/>
          </a:prstGeom>
        </p:spPr>
      </p:pic>
    </p:spTree>
    <p:extLst>
      <p:ext uri="{BB962C8B-B14F-4D97-AF65-F5344CB8AC3E}">
        <p14:creationId xmlns:p14="http://schemas.microsoft.com/office/powerpoint/2010/main" val="296271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5.3</a:t>
            </a:r>
            <a:r>
              <a:rPr lang="en-US" b="0" dirty="0"/>
              <a:t> </a:t>
            </a:r>
            <a:r>
              <a:rPr lang="en-US" dirty="0"/>
              <a:t>Percentage Distribution of the Labor Force by Sex</a:t>
            </a:r>
            <a:r>
              <a:rPr lang="en-US" b="0" dirty="0"/>
              <a:t> </a:t>
            </a:r>
            <a:endParaRPr lang="en-US" dirty="0"/>
          </a:p>
        </p:txBody>
      </p:sp>
      <p:sp>
        <p:nvSpPr>
          <p:cNvPr id="6" name="TextBox 5">
            <a:extLst>
              <a:ext uri="{FF2B5EF4-FFF2-40B4-BE49-F238E27FC236}">
                <a16:creationId xmlns:a16="http://schemas.microsoft.com/office/drawing/2014/main" id="{685F89BA-2515-4381-8C3A-E608F247F776}"/>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5.3. The illustration compares the percentage of the workforce by gender in 1977 to 2017. Two circle graphs show this comparison. The first circle graph is labeled &quot;Percentage of workforce employed by sex 1977.&quot; The percentage shown is as follows: Men 59 per cent and women 41 per cent. The second circle graph is labeled &quot;Percentage of workforce employed by sex 2017&quot;. The percentage shown is as follows: Men 53 per cent and women 47 per cent. ">
            <a:extLst>
              <a:ext uri="{FF2B5EF4-FFF2-40B4-BE49-F238E27FC236}">
                <a16:creationId xmlns:a16="http://schemas.microsoft.com/office/drawing/2014/main" id="{674FD896-F810-4ED9-B523-22FADFE02DA2}"/>
              </a:ext>
            </a:extLst>
          </p:cNvPr>
          <p:cNvPicPr>
            <a:picLocks noChangeAspect="1"/>
          </p:cNvPicPr>
          <p:nvPr/>
        </p:nvPicPr>
        <p:blipFill>
          <a:blip r:embed="rId2"/>
          <a:stretch>
            <a:fillRect/>
          </a:stretch>
        </p:blipFill>
        <p:spPr>
          <a:xfrm>
            <a:off x="964499" y="1212980"/>
            <a:ext cx="10332243" cy="4913505"/>
          </a:xfrm>
          <a:prstGeom prst="rect">
            <a:avLst/>
          </a:prstGeom>
        </p:spPr>
      </p:pic>
    </p:spTree>
    <p:extLst>
      <p:ext uri="{BB962C8B-B14F-4D97-AF65-F5344CB8AC3E}">
        <p14:creationId xmlns:p14="http://schemas.microsoft.com/office/powerpoint/2010/main" val="238245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5.5</a:t>
            </a:r>
            <a:r>
              <a:rPr lang="en-US" b="0" dirty="0"/>
              <a:t> </a:t>
            </a:r>
            <a:r>
              <a:rPr lang="en-US" dirty="0"/>
              <a:t>Change in U.S. population by age</a:t>
            </a:r>
          </a:p>
        </p:txBody>
      </p:sp>
      <p:sp>
        <p:nvSpPr>
          <p:cNvPr id="6" name="TextBox 5">
            <a:extLst>
              <a:ext uri="{FF2B5EF4-FFF2-40B4-BE49-F238E27FC236}">
                <a16:creationId xmlns:a16="http://schemas.microsoft.com/office/drawing/2014/main" id="{685F89BA-2515-4381-8C3A-E608F247F776}"/>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5.5. The horizontal bar graph plots the change in the U.S. population by age over the years from 2010 to 2030 for two age groups, “18 and Younger” and “65 and Older.” The percentage changes in population for age group labeled “18 and Younger” are marked as follows: 2010, 24 per cent; 2016, 22.8 per cent; 2030, 21.2 percent. The percentage changes in population for age group labeled “65 and Older” are marked as follows: 2010, 13 per cent; 2016, 15.20 per cent; 2030, 20.6 per cent. ">
            <a:extLst>
              <a:ext uri="{FF2B5EF4-FFF2-40B4-BE49-F238E27FC236}">
                <a16:creationId xmlns:a16="http://schemas.microsoft.com/office/drawing/2014/main" id="{0FE10786-8528-40E1-9549-773E13F8873D}"/>
              </a:ext>
            </a:extLst>
          </p:cNvPr>
          <p:cNvPicPr>
            <a:picLocks noChangeAspect="1"/>
          </p:cNvPicPr>
          <p:nvPr/>
        </p:nvPicPr>
        <p:blipFill>
          <a:blip r:embed="rId2"/>
          <a:stretch>
            <a:fillRect/>
          </a:stretch>
        </p:blipFill>
        <p:spPr>
          <a:xfrm>
            <a:off x="1513684" y="1063690"/>
            <a:ext cx="9164632" cy="5055795"/>
          </a:xfrm>
          <a:prstGeom prst="rect">
            <a:avLst/>
          </a:prstGeom>
        </p:spPr>
      </p:pic>
    </p:spTree>
    <p:extLst>
      <p:ext uri="{BB962C8B-B14F-4D97-AF65-F5344CB8AC3E}">
        <p14:creationId xmlns:p14="http://schemas.microsoft.com/office/powerpoint/2010/main" val="53887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053ACA-A66B-4A42-A154-826910E3F81D}"/>
              </a:ext>
            </a:extLst>
          </p:cNvPr>
          <p:cNvSpPr>
            <a:spLocks noGrp="1"/>
          </p:cNvSpPr>
          <p:nvPr>
            <p:ph type="title"/>
          </p:nvPr>
        </p:nvSpPr>
        <p:spPr>
          <a:xfrm>
            <a:off x="1981200" y="241327"/>
            <a:ext cx="7557655" cy="1456845"/>
          </a:xfrm>
        </p:spPr>
        <p:txBody>
          <a:bodyPr>
            <a:normAutofit/>
          </a:bodyPr>
          <a:lstStyle/>
          <a:p>
            <a:r>
              <a:rPr lang="en-US" sz="3600" dirty="0"/>
              <a:t>2. How diverse is the workforce?</a:t>
            </a:r>
          </a:p>
        </p:txBody>
      </p:sp>
      <p:sp>
        <p:nvSpPr>
          <p:cNvPr id="6" name="Text Placeholder 3">
            <a:extLst>
              <a:ext uri="{FF2B5EF4-FFF2-40B4-BE49-F238E27FC236}">
                <a16:creationId xmlns:a16="http://schemas.microsoft.com/office/drawing/2014/main" id="{D7FCAFC6-47F6-451B-BEF1-2E10AF3F2A30}"/>
              </a:ext>
            </a:extLst>
          </p:cNvPr>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How is diversity defined in relation to the workplace?</a:t>
            </a:r>
          </a:p>
          <a:p>
            <a:pPr marL="514350" indent="-514350">
              <a:buFont typeface="+mj-lt"/>
              <a:buAutoNum type="arabicPeriod"/>
            </a:pPr>
            <a:r>
              <a:rPr lang="en-US" sz="3600" dirty="0"/>
              <a:t>What are the components that make up a diverse workplace and workforce?</a:t>
            </a:r>
          </a:p>
        </p:txBody>
      </p:sp>
    </p:spTree>
    <p:extLst>
      <p:ext uri="{BB962C8B-B14F-4D97-AF65-F5344CB8AC3E}">
        <p14:creationId xmlns:p14="http://schemas.microsoft.com/office/powerpoint/2010/main" val="165791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5.6</a:t>
            </a:r>
            <a:r>
              <a:rPr lang="en-US" b="0" dirty="0"/>
              <a:t> </a:t>
            </a:r>
            <a:r>
              <a:rPr lang="en-US" dirty="0"/>
              <a:t>Managing Cultural Diversity</a:t>
            </a:r>
          </a:p>
        </p:txBody>
      </p:sp>
      <p:sp>
        <p:nvSpPr>
          <p:cNvPr id="6" name="TextBox 5">
            <a:extLst>
              <a:ext uri="{FF2B5EF4-FFF2-40B4-BE49-F238E27FC236}">
                <a16:creationId xmlns:a16="http://schemas.microsoft.com/office/drawing/2014/main" id="{685F89BA-2515-4381-8C3A-E608F247F776}"/>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5.6. The illustration shows a Venn diagram outlining six opportunities that companies may receive when pursuing a strategy. The circle in the center is labeled &quot;Competitive advantage.&quot; Six circles are placed around this circle, and they partially overlap it. The six circles are labeled as follows: Cost; resource acquisition; system flexibility; marketing; problem solving; and creativity.">
            <a:extLst>
              <a:ext uri="{FF2B5EF4-FFF2-40B4-BE49-F238E27FC236}">
                <a16:creationId xmlns:a16="http://schemas.microsoft.com/office/drawing/2014/main" id="{D060D3A1-39CC-4EAC-8583-51FA90F05088}"/>
              </a:ext>
            </a:extLst>
          </p:cNvPr>
          <p:cNvPicPr>
            <a:picLocks noChangeAspect="1"/>
          </p:cNvPicPr>
          <p:nvPr/>
        </p:nvPicPr>
        <p:blipFill>
          <a:blip r:embed="rId2"/>
          <a:stretch>
            <a:fillRect/>
          </a:stretch>
        </p:blipFill>
        <p:spPr>
          <a:xfrm>
            <a:off x="3585562" y="920000"/>
            <a:ext cx="5166551" cy="5686065"/>
          </a:xfrm>
          <a:prstGeom prst="rect">
            <a:avLst/>
          </a:prstGeom>
        </p:spPr>
      </p:pic>
    </p:spTree>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10548</TotalTime>
  <Words>851</Words>
  <Application>Microsoft Macintosh PowerPoint</Application>
  <PresentationFormat>Widescreen</PresentationFormat>
  <Paragraphs>76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Organizational Behavior</vt:lpstr>
      <vt:lpstr>Learning Outcomes</vt:lpstr>
      <vt:lpstr>Table 5.1 Types of Diversity</vt:lpstr>
      <vt:lpstr>1. What is diversity?</vt:lpstr>
      <vt:lpstr>Exhibit 5.2 Percentage distribution of the labor force by race</vt:lpstr>
      <vt:lpstr>Exhibit 5.3 Percentage Distribution of the Labor Force by Sex </vt:lpstr>
      <vt:lpstr>Exhibit 5.5 Change in U.S. population by age</vt:lpstr>
      <vt:lpstr>2. How diverse is the workforce?</vt:lpstr>
      <vt:lpstr>Exhibit 5.6 Managing Cultural Diversity</vt:lpstr>
      <vt:lpstr>3. How does diversity impact companies and the workforce?</vt:lpstr>
      <vt:lpstr>Table 5.2 Key Diversity Related Legislation</vt:lpstr>
      <vt:lpstr>4. What is workplace discrimination, and how does it affect different social identity groups?</vt:lpstr>
      <vt:lpstr>5. What key theories help managers understand the benefits and challenges of managing the diverse workforce?</vt:lpstr>
      <vt:lpstr>Exhibit 5.8 Cultural Diversity Perspectives at Work</vt:lpstr>
      <vt:lpstr>6. How can managers reap benefits from diversity and mitigate its challenges?</vt:lpstr>
      <vt:lpstr>7. What can organizations do to ensure applicants, employees, and customers from all backgrounds are valued?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Larissa Chu</dc:creator>
  <cp:lastModifiedBy>Microsoft Office User</cp:lastModifiedBy>
  <cp:revision>103</cp:revision>
  <dcterms:created xsi:type="dcterms:W3CDTF">2018-05-29T21:16:34Z</dcterms:created>
  <dcterms:modified xsi:type="dcterms:W3CDTF">2019-10-28T16:02:26Z</dcterms:modified>
</cp:coreProperties>
</file>