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77" r:id="rId3"/>
    <p:sldId id="347" r:id="rId4"/>
    <p:sldId id="345" r:id="rId5"/>
    <p:sldId id="348" r:id="rId6"/>
    <p:sldId id="346" r:id="rId7"/>
    <p:sldId id="357" r:id="rId8"/>
    <p:sldId id="297" r:id="rId9"/>
    <p:sldId id="349" r:id="rId10"/>
    <p:sldId id="350" r:id="rId11"/>
    <p:sldId id="351" r:id="rId12"/>
    <p:sldId id="354" r:id="rId13"/>
    <p:sldId id="352" r:id="rId14"/>
    <p:sldId id="353" r:id="rId15"/>
    <p:sldId id="356"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4274" autoAdjust="0"/>
  </p:normalViewPr>
  <p:slideViewPr>
    <p:cSldViewPr snapToGrid="0" snapToObjects="1">
      <p:cViewPr varScale="1">
        <p:scale>
          <a:sx n="78" d="100"/>
          <a:sy n="78" d="100"/>
        </p:scale>
        <p:origin x="192" y="11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68"/>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08A76F-2B05-413E-976F-0BF7E126CE6E}" type="datetimeFigureOut">
              <a:rPr lang="en-US" smtClean="0"/>
              <a:pPr/>
              <a:t>10/28/19</a:t>
            </a:fld>
            <a:endParaRPr lang="en-US"/>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3627B9-656A-4537-BCB7-741F9BAE6DE3}" type="slidenum">
              <a:rPr lang="en-US" smtClean="0"/>
              <a:pPr/>
              <a:t>‹#›</a:t>
            </a:fld>
            <a:endParaRPr lang="en-US"/>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335C6-3C3E-4B80-A9C6-74F0A1957479}" type="datetimeFigureOut">
              <a:rPr lang="en-US" smtClean="0"/>
              <a:pPr/>
              <a:t>10/28/19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1A0EE-5618-4FFB-9C66-974DDFCAFAC6}" type="slidenum">
              <a:rPr lang="en-US" smtClean="0"/>
              <a:pPr/>
              <a:t>‹#›</a:t>
            </a:fld>
            <a:endParaRPr lang="en-US"/>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a:p>
        </p:txBody>
      </p:sp>
    </p:spTree>
    <p:extLst>
      <p:ext uri="{BB962C8B-B14F-4D97-AF65-F5344CB8AC3E}">
        <p14:creationId xmlns:p14="http://schemas.microsoft.com/office/powerpoint/2010/main" val="77711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Principles of Management</a:t>
            </a:r>
          </a:p>
        </p:txBody>
      </p:sp>
      <p:sp>
        <p:nvSpPr>
          <p:cNvPr id="5" name="Footer Placeholder 4"/>
          <p:cNvSpPr>
            <a:spLocks noGrp="1"/>
          </p:cNvSpPr>
          <p:nvPr>
            <p:ph type="ftr" sz="quarter" idx="11"/>
          </p:nvPr>
        </p:nvSpPr>
        <p:spPr>
          <a:xfrm>
            <a:off x="1523999" y="6356350"/>
            <a:ext cx="8549898" cy="354416"/>
          </a:xfrm>
        </p:spPr>
        <p:txBody>
          <a:bodyPr/>
          <a:lstStyle/>
          <a:p>
            <a:endParaRPr lang="en-US"/>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13" name="Picture 12">
            <a:extLst>
              <a:ext uri="{FF2B5EF4-FFF2-40B4-BE49-F238E27FC236}">
                <a16:creationId xmlns:a16="http://schemas.microsoft.com/office/drawing/2014/main" id="{BFBF3094-02C3-4169-A9D8-48E6DF909D33}"/>
              </a:ext>
            </a:extLst>
          </p:cNvPr>
          <p:cNvPicPr>
            <a:picLocks noChangeAspect="1"/>
          </p:cNvPicPr>
          <p:nvPr userDrawn="1"/>
        </p:nvPicPr>
        <p:blipFill>
          <a:blip r:embed="rId3"/>
          <a:stretch>
            <a:fillRect/>
          </a:stretch>
        </p:blipFill>
        <p:spPr>
          <a:xfrm>
            <a:off x="4229098" y="2362199"/>
            <a:ext cx="3754581" cy="3942310"/>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14215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70"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60" r:id="rId15"/>
    <p:sldLayoutId id="2147483661" r:id="rId16"/>
    <p:sldLayoutId id="2147483662" r:id="rId17"/>
    <p:sldLayoutId id="2147483663" r:id="rId18"/>
    <p:sldLayoutId id="2147483664" r:id="rId19"/>
    <p:sldLayoutId id="2147483681" r:id="rId20"/>
    <p:sldLayoutId id="2147483682" r:id="rId21"/>
    <p:sldLayoutId id="2147483685" r:id="rId22"/>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Organizational Behavior</a:t>
            </a:r>
            <a:endParaRPr lang="en-US" dirty="0"/>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524000" y="1509713"/>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6 PERCEPTION AND INDIVIDUAL AND GROUP</a:t>
            </a:r>
            <a:r>
              <a:rPr lang="en-US" cap="all" dirty="0"/>
              <a:t> Decision-Making</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10FF-B231-44C7-9595-E1F91E9F4AAC}"/>
              </a:ext>
            </a:extLst>
          </p:cNvPr>
          <p:cNvSpPr>
            <a:spLocks noGrp="1"/>
          </p:cNvSpPr>
          <p:nvPr>
            <p:ph type="title"/>
          </p:nvPr>
        </p:nvSpPr>
        <p:spPr>
          <a:xfrm>
            <a:off x="609601" y="241327"/>
            <a:ext cx="8881872" cy="659535"/>
          </a:xfrm>
        </p:spPr>
        <p:txBody>
          <a:bodyPr>
            <a:normAutofit fontScale="90000"/>
          </a:bodyPr>
          <a:lstStyle/>
          <a:p>
            <a:r>
              <a:rPr lang="en-US" dirty="0"/>
              <a:t>Table 6.1 Summary of Techniques That May Improve Individual Decision-Making</a:t>
            </a:r>
          </a:p>
        </p:txBody>
      </p:sp>
      <p:graphicFrame>
        <p:nvGraphicFramePr>
          <p:cNvPr id="5" name="Table 4">
            <a:extLst>
              <a:ext uri="{FF2B5EF4-FFF2-40B4-BE49-F238E27FC236}">
                <a16:creationId xmlns:a16="http://schemas.microsoft.com/office/drawing/2014/main" id="{4B52FDA1-0799-4D6B-987F-480374FF2F4C}"/>
              </a:ext>
            </a:extLst>
          </p:cNvPr>
          <p:cNvGraphicFramePr>
            <a:graphicFrameLocks noGrp="1"/>
          </p:cNvGraphicFramePr>
          <p:nvPr>
            <p:extLst>
              <p:ext uri="{D42A27DB-BD31-4B8C-83A1-F6EECF244321}">
                <p14:modId xmlns:p14="http://schemas.microsoft.com/office/powerpoint/2010/main" val="3266713585"/>
              </p:ext>
            </p:extLst>
          </p:nvPr>
        </p:nvGraphicFramePr>
        <p:xfrm>
          <a:off x="609601" y="1007006"/>
          <a:ext cx="10750548" cy="5167131"/>
        </p:xfrm>
        <a:graphic>
          <a:graphicData uri="http://schemas.openxmlformats.org/drawingml/2006/table">
            <a:tbl>
              <a:tblPr/>
              <a:tblGrid>
                <a:gridCol w="3583516">
                  <a:extLst>
                    <a:ext uri="{9D8B030D-6E8A-4147-A177-3AD203B41FA5}">
                      <a16:colId xmlns:a16="http://schemas.microsoft.com/office/drawing/2014/main" val="3975906102"/>
                    </a:ext>
                  </a:extLst>
                </a:gridCol>
                <a:gridCol w="3583516">
                  <a:extLst>
                    <a:ext uri="{9D8B030D-6E8A-4147-A177-3AD203B41FA5}">
                      <a16:colId xmlns:a16="http://schemas.microsoft.com/office/drawing/2014/main" val="1445010024"/>
                    </a:ext>
                  </a:extLst>
                </a:gridCol>
                <a:gridCol w="3583516">
                  <a:extLst>
                    <a:ext uri="{9D8B030D-6E8A-4147-A177-3AD203B41FA5}">
                      <a16:colId xmlns:a16="http://schemas.microsoft.com/office/drawing/2014/main" val="503475445"/>
                    </a:ext>
                  </a:extLst>
                </a:gridCol>
              </a:tblGrid>
              <a:tr h="307536">
                <a:tc>
                  <a:txBody>
                    <a:bodyPr/>
                    <a:lstStyle/>
                    <a:p>
                      <a:pPr algn="l" fontAlgn="b"/>
                      <a:r>
                        <a:rPr lang="en-US" sz="1700" b="1">
                          <a:effectLst/>
                        </a:rPr>
                        <a:t>Type of Decision</a:t>
                      </a:r>
                    </a:p>
                  </a:txBody>
                  <a:tcPr marL="85569" marR="85569" marT="42784" marB="42784"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Technique</a:t>
                      </a:r>
                    </a:p>
                  </a:txBody>
                  <a:tcPr marL="85569" marR="85569" marT="42784" marB="42784"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Benefit</a:t>
                      </a:r>
                    </a:p>
                  </a:txBody>
                  <a:tcPr marL="85569" marR="85569" marT="42784" marB="42784"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864758197"/>
                  </a:ext>
                </a:extLst>
              </a:tr>
              <a:tr h="307536">
                <a:tc>
                  <a:txBody>
                    <a:bodyPr/>
                    <a:lstStyle/>
                    <a:p>
                      <a:pPr fontAlgn="ctr"/>
                      <a:r>
                        <a:rPr lang="en-US" sz="1700">
                          <a:effectLst/>
                        </a:rPr>
                        <a:t>Programmed decisions</a:t>
                      </a:r>
                    </a:p>
                  </a:txBody>
                  <a:tcPr marL="85569" marR="85569" marT="42784" marB="42784"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a:effectLst/>
                        </a:rPr>
                        <a:t>Heuristics (mental shortcuts)</a:t>
                      </a:r>
                    </a:p>
                  </a:txBody>
                  <a:tcPr marL="85569" marR="85569" marT="42784" marB="42784"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a:effectLst/>
                        </a:rPr>
                        <a:t>Saves time</a:t>
                      </a:r>
                    </a:p>
                  </a:txBody>
                  <a:tcPr marL="85569" marR="85569" marT="42784" marB="42784"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1704030"/>
                  </a:ext>
                </a:extLst>
              </a:tr>
              <a:tr h="538717">
                <a:tc>
                  <a:txBody>
                    <a:bodyPr/>
                    <a:lstStyle/>
                    <a:p>
                      <a:pPr fontAlgn="ctr"/>
                      <a:endParaRPr lang="en-US" sz="1700">
                        <a:effectLst/>
                      </a:endParaRPr>
                    </a:p>
                  </a:txBody>
                  <a:tcPr marL="85569" marR="85569" marT="42784" marB="42784" anchor="ctr">
                    <a:lnL>
                      <a:noFill/>
                    </a:lnL>
                    <a:lnR>
                      <a:noFill/>
                    </a:lnR>
                    <a:lnT>
                      <a:noFill/>
                    </a:lnT>
                    <a:lnB>
                      <a:noFill/>
                    </a:lnB>
                  </a:tcPr>
                </a:tc>
                <a:tc>
                  <a:txBody>
                    <a:bodyPr/>
                    <a:lstStyle/>
                    <a:p>
                      <a:pPr fontAlgn="ctr"/>
                      <a:r>
                        <a:rPr lang="en-US" sz="1700">
                          <a:effectLst/>
                        </a:rPr>
                        <a:t>Satisficing (choosing first acceptable solution)</a:t>
                      </a:r>
                    </a:p>
                  </a:txBody>
                  <a:tcPr marL="85569" marR="85569" marT="42784" marB="42784" anchor="ctr">
                    <a:lnL>
                      <a:noFill/>
                    </a:lnL>
                    <a:lnR>
                      <a:noFill/>
                    </a:lnR>
                    <a:lnT>
                      <a:noFill/>
                    </a:lnT>
                    <a:lnB>
                      <a:noFill/>
                    </a:lnB>
                  </a:tcPr>
                </a:tc>
                <a:tc>
                  <a:txBody>
                    <a:bodyPr/>
                    <a:lstStyle/>
                    <a:p>
                      <a:pPr fontAlgn="ctr"/>
                      <a:r>
                        <a:rPr lang="en-US" sz="1700">
                          <a:effectLst/>
                        </a:rPr>
                        <a:t>Saves time</a:t>
                      </a:r>
                    </a:p>
                  </a:txBody>
                  <a:tcPr marL="85569" marR="85569" marT="42784" marB="42784" anchor="ctr">
                    <a:lnL>
                      <a:noFill/>
                    </a:lnL>
                    <a:lnR>
                      <a:noFill/>
                    </a:lnR>
                    <a:lnT>
                      <a:noFill/>
                    </a:lnT>
                    <a:lnB>
                      <a:noFill/>
                    </a:lnB>
                  </a:tcPr>
                </a:tc>
                <a:extLst>
                  <a:ext uri="{0D108BD9-81ED-4DB2-BD59-A6C34878D82A}">
                    <a16:rowId xmlns:a16="http://schemas.microsoft.com/office/drawing/2014/main" val="995642961"/>
                  </a:ext>
                </a:extLst>
              </a:tr>
              <a:tr h="769899">
                <a:tc>
                  <a:txBody>
                    <a:bodyPr/>
                    <a:lstStyle/>
                    <a:p>
                      <a:pPr fontAlgn="ctr"/>
                      <a:r>
                        <a:rPr lang="en-US" sz="1700" dirty="0">
                          <a:effectLst/>
                        </a:rPr>
                        <a:t>Nonprogrammed decisions</a:t>
                      </a:r>
                    </a:p>
                  </a:txBody>
                  <a:tcPr marL="85569" marR="85569" marT="42784" marB="42784" anchor="ctr">
                    <a:lnL>
                      <a:noFill/>
                    </a:lnL>
                    <a:lnR>
                      <a:noFill/>
                    </a:lnR>
                    <a:lnT>
                      <a:noFill/>
                    </a:lnT>
                    <a:lnB>
                      <a:noFill/>
                    </a:lnB>
                    <a:solidFill>
                      <a:srgbClr val="F9F9F9"/>
                    </a:solidFill>
                  </a:tcPr>
                </a:tc>
                <a:tc>
                  <a:txBody>
                    <a:bodyPr/>
                    <a:lstStyle/>
                    <a:p>
                      <a:pPr fontAlgn="ctr"/>
                      <a:r>
                        <a:rPr lang="en-US" sz="1700">
                          <a:effectLst/>
                        </a:rPr>
                        <a:t>Systematically go through the six steps of the decision-making process.</a:t>
                      </a:r>
                    </a:p>
                  </a:txBody>
                  <a:tcPr marL="85569" marR="85569" marT="42784" marB="42784" anchor="ctr">
                    <a:lnL>
                      <a:noFill/>
                    </a:lnL>
                    <a:lnR>
                      <a:noFill/>
                    </a:lnR>
                    <a:lnT>
                      <a:noFill/>
                    </a:lnT>
                    <a:lnB>
                      <a:noFill/>
                    </a:lnB>
                    <a:solidFill>
                      <a:srgbClr val="F9F9F9"/>
                    </a:solidFill>
                  </a:tcPr>
                </a:tc>
                <a:tc>
                  <a:txBody>
                    <a:bodyPr/>
                    <a:lstStyle/>
                    <a:p>
                      <a:pPr fontAlgn="ctr"/>
                      <a:r>
                        <a:rPr lang="en-US" sz="1700">
                          <a:effectLst/>
                        </a:rPr>
                        <a:t>Improves quality</a:t>
                      </a:r>
                    </a:p>
                  </a:txBody>
                  <a:tcPr marL="85569" marR="85569" marT="42784" marB="42784" anchor="ctr">
                    <a:lnL>
                      <a:noFill/>
                    </a:lnL>
                    <a:lnR>
                      <a:noFill/>
                    </a:lnR>
                    <a:lnT>
                      <a:noFill/>
                    </a:lnT>
                    <a:lnB>
                      <a:noFill/>
                    </a:lnB>
                    <a:solidFill>
                      <a:srgbClr val="F9F9F9"/>
                    </a:solidFill>
                  </a:tcPr>
                </a:tc>
                <a:extLst>
                  <a:ext uri="{0D108BD9-81ED-4DB2-BD59-A6C34878D82A}">
                    <a16:rowId xmlns:a16="http://schemas.microsoft.com/office/drawing/2014/main" val="3650640584"/>
                  </a:ext>
                </a:extLst>
              </a:tr>
              <a:tr h="538717">
                <a:tc>
                  <a:txBody>
                    <a:bodyPr/>
                    <a:lstStyle/>
                    <a:p>
                      <a:pPr fontAlgn="ctr"/>
                      <a:endParaRPr lang="en-US" sz="1700">
                        <a:effectLst/>
                      </a:endParaRPr>
                    </a:p>
                  </a:txBody>
                  <a:tcPr marL="85569" marR="85569" marT="42784" marB="42784" anchor="ctr">
                    <a:lnL>
                      <a:noFill/>
                    </a:lnL>
                    <a:lnR>
                      <a:noFill/>
                    </a:lnR>
                    <a:lnT>
                      <a:noFill/>
                    </a:lnT>
                    <a:lnB>
                      <a:noFill/>
                    </a:lnB>
                  </a:tcPr>
                </a:tc>
                <a:tc>
                  <a:txBody>
                    <a:bodyPr/>
                    <a:lstStyle/>
                    <a:p>
                      <a:pPr fontAlgn="ctr"/>
                      <a:r>
                        <a:rPr lang="en-US" sz="1700">
                          <a:effectLst/>
                        </a:rPr>
                        <a:t>Talk to other people.</a:t>
                      </a:r>
                    </a:p>
                  </a:txBody>
                  <a:tcPr marL="85569" marR="85569" marT="42784" marB="42784" anchor="ctr">
                    <a:lnL>
                      <a:noFill/>
                    </a:lnL>
                    <a:lnR>
                      <a:noFill/>
                    </a:lnR>
                    <a:lnT>
                      <a:noFill/>
                    </a:lnT>
                    <a:lnB>
                      <a:noFill/>
                    </a:lnB>
                  </a:tcPr>
                </a:tc>
                <a:tc>
                  <a:txBody>
                    <a:bodyPr/>
                    <a:lstStyle/>
                    <a:p>
                      <a:pPr fontAlgn="ctr"/>
                      <a:r>
                        <a:rPr lang="en-US" sz="1700">
                          <a:effectLst/>
                        </a:rPr>
                        <a:t>Improves quality: generates more options, reduces bias</a:t>
                      </a:r>
                    </a:p>
                  </a:txBody>
                  <a:tcPr marL="85569" marR="85569" marT="42784" marB="42784" anchor="ctr">
                    <a:lnL>
                      <a:noFill/>
                    </a:lnL>
                    <a:lnR>
                      <a:noFill/>
                    </a:lnR>
                    <a:lnT>
                      <a:noFill/>
                    </a:lnT>
                    <a:lnB>
                      <a:noFill/>
                    </a:lnB>
                  </a:tcPr>
                </a:tc>
                <a:extLst>
                  <a:ext uri="{0D108BD9-81ED-4DB2-BD59-A6C34878D82A}">
                    <a16:rowId xmlns:a16="http://schemas.microsoft.com/office/drawing/2014/main" val="745862638"/>
                  </a:ext>
                </a:extLst>
              </a:tr>
              <a:tr h="538717">
                <a:tc>
                  <a:txBody>
                    <a:bodyPr/>
                    <a:lstStyle/>
                    <a:p>
                      <a:pPr fontAlgn="ctr"/>
                      <a:endParaRPr lang="en-US" sz="1700">
                        <a:effectLst/>
                      </a:endParaRPr>
                    </a:p>
                  </a:txBody>
                  <a:tcPr marL="85569" marR="85569" marT="42784" marB="42784" anchor="ctr">
                    <a:lnL>
                      <a:noFill/>
                    </a:lnL>
                    <a:lnR>
                      <a:noFill/>
                    </a:lnR>
                    <a:lnT>
                      <a:noFill/>
                    </a:lnT>
                    <a:lnB>
                      <a:noFill/>
                    </a:lnB>
                    <a:solidFill>
                      <a:srgbClr val="F9F9F9"/>
                    </a:solidFill>
                  </a:tcPr>
                </a:tc>
                <a:tc>
                  <a:txBody>
                    <a:bodyPr/>
                    <a:lstStyle/>
                    <a:p>
                      <a:pPr fontAlgn="ctr"/>
                      <a:r>
                        <a:rPr lang="en-US" sz="1700">
                          <a:effectLst/>
                        </a:rPr>
                        <a:t>Be creative.</a:t>
                      </a:r>
                    </a:p>
                  </a:txBody>
                  <a:tcPr marL="85569" marR="85569" marT="42784" marB="42784" anchor="ctr">
                    <a:lnL>
                      <a:noFill/>
                    </a:lnL>
                    <a:lnR>
                      <a:noFill/>
                    </a:lnR>
                    <a:lnT>
                      <a:noFill/>
                    </a:lnT>
                    <a:lnB>
                      <a:noFill/>
                    </a:lnB>
                    <a:solidFill>
                      <a:srgbClr val="F9F9F9"/>
                    </a:solidFill>
                  </a:tcPr>
                </a:tc>
                <a:tc>
                  <a:txBody>
                    <a:bodyPr/>
                    <a:lstStyle/>
                    <a:p>
                      <a:pPr fontAlgn="ctr"/>
                      <a:r>
                        <a:rPr lang="en-US" sz="1700">
                          <a:effectLst/>
                        </a:rPr>
                        <a:t>Improves quality: generates more options</a:t>
                      </a:r>
                    </a:p>
                  </a:txBody>
                  <a:tcPr marL="85569" marR="85569" marT="42784" marB="42784" anchor="ctr">
                    <a:lnL>
                      <a:noFill/>
                    </a:lnL>
                    <a:lnR>
                      <a:noFill/>
                    </a:lnR>
                    <a:lnT>
                      <a:noFill/>
                    </a:lnT>
                    <a:lnB>
                      <a:noFill/>
                    </a:lnB>
                    <a:solidFill>
                      <a:srgbClr val="F9F9F9"/>
                    </a:solidFill>
                  </a:tcPr>
                </a:tc>
                <a:extLst>
                  <a:ext uri="{0D108BD9-81ED-4DB2-BD59-A6C34878D82A}">
                    <a16:rowId xmlns:a16="http://schemas.microsoft.com/office/drawing/2014/main" val="1242392946"/>
                  </a:ext>
                </a:extLst>
              </a:tr>
              <a:tr h="538717">
                <a:tc>
                  <a:txBody>
                    <a:bodyPr/>
                    <a:lstStyle/>
                    <a:p>
                      <a:pPr fontAlgn="ctr"/>
                      <a:endParaRPr lang="en-US" sz="1700" dirty="0">
                        <a:effectLst/>
                      </a:endParaRPr>
                    </a:p>
                  </a:txBody>
                  <a:tcPr marL="85569" marR="85569" marT="42784" marB="42784" anchor="ctr">
                    <a:lnL>
                      <a:noFill/>
                    </a:lnL>
                    <a:lnR>
                      <a:noFill/>
                    </a:lnR>
                    <a:lnT>
                      <a:noFill/>
                    </a:lnT>
                    <a:lnB>
                      <a:noFill/>
                    </a:lnB>
                  </a:tcPr>
                </a:tc>
                <a:tc>
                  <a:txBody>
                    <a:bodyPr/>
                    <a:lstStyle/>
                    <a:p>
                      <a:pPr fontAlgn="ctr"/>
                      <a:r>
                        <a:rPr lang="en-US" sz="1700">
                          <a:effectLst/>
                        </a:rPr>
                        <a:t>Conduct research; engage in evidence-based decision-making.</a:t>
                      </a:r>
                    </a:p>
                  </a:txBody>
                  <a:tcPr marL="85569" marR="85569" marT="42784" marB="42784" anchor="ctr">
                    <a:lnL>
                      <a:noFill/>
                    </a:lnL>
                    <a:lnR>
                      <a:noFill/>
                    </a:lnR>
                    <a:lnT>
                      <a:noFill/>
                    </a:lnT>
                    <a:lnB>
                      <a:noFill/>
                    </a:lnB>
                  </a:tcPr>
                </a:tc>
                <a:tc>
                  <a:txBody>
                    <a:bodyPr/>
                    <a:lstStyle/>
                    <a:p>
                      <a:pPr fontAlgn="ctr"/>
                      <a:r>
                        <a:rPr lang="en-US" sz="1700">
                          <a:effectLst/>
                        </a:rPr>
                        <a:t>Improves quality</a:t>
                      </a:r>
                    </a:p>
                  </a:txBody>
                  <a:tcPr marL="85569" marR="85569" marT="42784" marB="42784" anchor="ctr">
                    <a:lnL>
                      <a:noFill/>
                    </a:lnL>
                    <a:lnR>
                      <a:noFill/>
                    </a:lnR>
                    <a:lnT>
                      <a:noFill/>
                    </a:lnT>
                    <a:lnB>
                      <a:noFill/>
                    </a:lnB>
                  </a:tcPr>
                </a:tc>
                <a:extLst>
                  <a:ext uri="{0D108BD9-81ED-4DB2-BD59-A6C34878D82A}">
                    <a16:rowId xmlns:a16="http://schemas.microsoft.com/office/drawing/2014/main" val="1168548679"/>
                  </a:ext>
                </a:extLst>
              </a:tr>
              <a:tr h="307536">
                <a:tc>
                  <a:txBody>
                    <a:bodyPr/>
                    <a:lstStyle/>
                    <a:p>
                      <a:pPr fontAlgn="ctr"/>
                      <a:endParaRPr lang="en-US" sz="1700">
                        <a:effectLst/>
                      </a:endParaRPr>
                    </a:p>
                  </a:txBody>
                  <a:tcPr marL="85569" marR="85569" marT="42784" marB="42784" anchor="ctr">
                    <a:lnL>
                      <a:noFill/>
                    </a:lnL>
                    <a:lnR>
                      <a:noFill/>
                    </a:lnR>
                    <a:lnT>
                      <a:noFill/>
                    </a:lnT>
                    <a:lnB>
                      <a:noFill/>
                    </a:lnB>
                    <a:solidFill>
                      <a:srgbClr val="F9F9F9"/>
                    </a:solidFill>
                  </a:tcPr>
                </a:tc>
                <a:tc>
                  <a:txBody>
                    <a:bodyPr/>
                    <a:lstStyle/>
                    <a:p>
                      <a:pPr fontAlgn="ctr"/>
                      <a:r>
                        <a:rPr lang="en-US" sz="1700">
                          <a:effectLst/>
                        </a:rPr>
                        <a:t>Engage in critical thinking.</a:t>
                      </a:r>
                    </a:p>
                  </a:txBody>
                  <a:tcPr marL="85569" marR="85569" marT="42784" marB="42784" anchor="ctr">
                    <a:lnL>
                      <a:noFill/>
                    </a:lnL>
                    <a:lnR>
                      <a:noFill/>
                    </a:lnR>
                    <a:lnT>
                      <a:noFill/>
                    </a:lnT>
                    <a:lnB>
                      <a:noFill/>
                    </a:lnB>
                    <a:solidFill>
                      <a:srgbClr val="F9F9F9"/>
                    </a:solidFill>
                  </a:tcPr>
                </a:tc>
                <a:tc>
                  <a:txBody>
                    <a:bodyPr/>
                    <a:lstStyle/>
                    <a:p>
                      <a:pPr fontAlgn="ctr"/>
                      <a:r>
                        <a:rPr lang="en-US" sz="1700">
                          <a:effectLst/>
                        </a:rPr>
                        <a:t>Improves quality</a:t>
                      </a:r>
                    </a:p>
                  </a:txBody>
                  <a:tcPr marL="85569" marR="85569" marT="42784" marB="42784" anchor="ctr">
                    <a:lnL>
                      <a:noFill/>
                    </a:lnL>
                    <a:lnR>
                      <a:noFill/>
                    </a:lnR>
                    <a:lnT>
                      <a:noFill/>
                    </a:lnT>
                    <a:lnB>
                      <a:noFill/>
                    </a:lnB>
                    <a:solidFill>
                      <a:srgbClr val="F9F9F9"/>
                    </a:solidFill>
                  </a:tcPr>
                </a:tc>
                <a:extLst>
                  <a:ext uri="{0D108BD9-81ED-4DB2-BD59-A6C34878D82A}">
                    <a16:rowId xmlns:a16="http://schemas.microsoft.com/office/drawing/2014/main" val="3828379690"/>
                  </a:ext>
                </a:extLst>
              </a:tr>
              <a:tr h="538717">
                <a:tc>
                  <a:txBody>
                    <a:bodyPr/>
                    <a:lstStyle/>
                    <a:p>
                      <a:pPr fontAlgn="ctr"/>
                      <a:endParaRPr lang="en-US" sz="1700">
                        <a:effectLst/>
                      </a:endParaRPr>
                    </a:p>
                  </a:txBody>
                  <a:tcPr marL="85569" marR="85569" marT="42784" marB="42784" anchor="ctr">
                    <a:lnL>
                      <a:noFill/>
                    </a:lnL>
                    <a:lnR>
                      <a:noFill/>
                    </a:lnR>
                    <a:lnT>
                      <a:noFill/>
                    </a:lnT>
                    <a:lnB>
                      <a:noFill/>
                    </a:lnB>
                  </a:tcPr>
                </a:tc>
                <a:tc>
                  <a:txBody>
                    <a:bodyPr/>
                    <a:lstStyle/>
                    <a:p>
                      <a:pPr fontAlgn="ctr"/>
                      <a:r>
                        <a:rPr lang="en-US" sz="1700">
                          <a:effectLst/>
                        </a:rPr>
                        <a:t>Think about the long-term implications.</a:t>
                      </a:r>
                    </a:p>
                  </a:txBody>
                  <a:tcPr marL="85569" marR="85569" marT="42784" marB="42784" anchor="ctr">
                    <a:lnL>
                      <a:noFill/>
                    </a:lnL>
                    <a:lnR>
                      <a:noFill/>
                    </a:lnR>
                    <a:lnT>
                      <a:noFill/>
                    </a:lnT>
                    <a:lnB>
                      <a:noFill/>
                    </a:lnB>
                  </a:tcPr>
                </a:tc>
                <a:tc>
                  <a:txBody>
                    <a:bodyPr/>
                    <a:lstStyle/>
                    <a:p>
                      <a:pPr fontAlgn="ctr"/>
                      <a:r>
                        <a:rPr lang="en-US" sz="1700">
                          <a:effectLst/>
                        </a:rPr>
                        <a:t>Improves quality</a:t>
                      </a:r>
                    </a:p>
                  </a:txBody>
                  <a:tcPr marL="85569" marR="85569" marT="42784" marB="42784" anchor="ctr">
                    <a:lnL>
                      <a:noFill/>
                    </a:lnL>
                    <a:lnR>
                      <a:noFill/>
                    </a:lnR>
                    <a:lnT>
                      <a:noFill/>
                    </a:lnT>
                    <a:lnB>
                      <a:noFill/>
                    </a:lnB>
                  </a:tcPr>
                </a:tc>
                <a:extLst>
                  <a:ext uri="{0D108BD9-81ED-4DB2-BD59-A6C34878D82A}">
                    <a16:rowId xmlns:a16="http://schemas.microsoft.com/office/drawing/2014/main" val="992480291"/>
                  </a:ext>
                </a:extLst>
              </a:tr>
              <a:tr h="307536">
                <a:tc>
                  <a:txBody>
                    <a:bodyPr/>
                    <a:lstStyle/>
                    <a:p>
                      <a:pPr fontAlgn="ctr"/>
                      <a:endParaRPr lang="en-US" sz="1700">
                        <a:effectLst/>
                      </a:endParaRPr>
                    </a:p>
                  </a:txBody>
                  <a:tcPr marL="85569" marR="85569" marT="42784" marB="42784" anchor="ctr">
                    <a:lnL>
                      <a:noFill/>
                    </a:lnL>
                    <a:lnR>
                      <a:noFill/>
                    </a:lnR>
                    <a:lnT>
                      <a:noFill/>
                    </a:lnT>
                    <a:lnB>
                      <a:noFill/>
                    </a:lnB>
                    <a:solidFill>
                      <a:srgbClr val="F9F9F9"/>
                    </a:solidFill>
                  </a:tcPr>
                </a:tc>
                <a:tc>
                  <a:txBody>
                    <a:bodyPr/>
                    <a:lstStyle/>
                    <a:p>
                      <a:pPr fontAlgn="ctr"/>
                      <a:r>
                        <a:rPr lang="en-US" sz="1700">
                          <a:effectLst/>
                        </a:rPr>
                        <a:t>Consider the ethical implications.</a:t>
                      </a:r>
                    </a:p>
                  </a:txBody>
                  <a:tcPr marL="85569" marR="85569" marT="42784" marB="42784" anchor="ctr">
                    <a:lnL>
                      <a:noFill/>
                    </a:lnL>
                    <a:lnR>
                      <a:noFill/>
                    </a:lnR>
                    <a:lnT>
                      <a:noFill/>
                    </a:lnT>
                    <a:lnB>
                      <a:noFill/>
                    </a:lnB>
                    <a:solidFill>
                      <a:srgbClr val="F9F9F9"/>
                    </a:solidFill>
                  </a:tcPr>
                </a:tc>
                <a:tc>
                  <a:txBody>
                    <a:bodyPr/>
                    <a:lstStyle/>
                    <a:p>
                      <a:pPr fontAlgn="ctr"/>
                      <a:r>
                        <a:rPr lang="en-US" sz="1700" dirty="0">
                          <a:effectLst/>
                        </a:rPr>
                        <a:t>Improves quality</a:t>
                      </a:r>
                    </a:p>
                  </a:txBody>
                  <a:tcPr marL="85569" marR="85569" marT="42784" marB="42784" anchor="ctr">
                    <a:lnL>
                      <a:noFill/>
                    </a:lnL>
                    <a:lnR>
                      <a:noFill/>
                    </a:lnR>
                    <a:lnT>
                      <a:noFill/>
                    </a:lnT>
                    <a:lnB>
                      <a:noFill/>
                    </a:lnB>
                    <a:solidFill>
                      <a:srgbClr val="F9F9F9"/>
                    </a:solidFill>
                  </a:tcPr>
                </a:tc>
                <a:extLst>
                  <a:ext uri="{0D108BD9-81ED-4DB2-BD59-A6C34878D82A}">
                    <a16:rowId xmlns:a16="http://schemas.microsoft.com/office/drawing/2014/main" val="11107235"/>
                  </a:ext>
                </a:extLst>
              </a:tr>
            </a:tbl>
          </a:graphicData>
        </a:graphic>
      </p:graphicFrame>
      <p:sp>
        <p:nvSpPr>
          <p:cNvPr id="6" name="TextBox 5">
            <a:extLst>
              <a:ext uri="{FF2B5EF4-FFF2-40B4-BE49-F238E27FC236}">
                <a16:creationId xmlns:a16="http://schemas.microsoft.com/office/drawing/2014/main" id="{F5E0445D-3B36-49D6-B640-772BA5405E99}"/>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spTree>
    <p:extLst>
      <p:ext uri="{BB962C8B-B14F-4D97-AF65-F5344CB8AC3E}">
        <p14:creationId xmlns:p14="http://schemas.microsoft.com/office/powerpoint/2010/main" val="418700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866C-419C-4E1B-845A-2182652909E5}"/>
              </a:ext>
            </a:extLst>
          </p:cNvPr>
          <p:cNvSpPr>
            <a:spLocks noGrp="1"/>
          </p:cNvSpPr>
          <p:nvPr>
            <p:ph type="title"/>
          </p:nvPr>
        </p:nvSpPr>
        <p:spPr/>
        <p:txBody>
          <a:bodyPr/>
          <a:lstStyle/>
          <a:p>
            <a:r>
              <a:rPr lang="en-US" dirty="0"/>
              <a:t>Table 6.2 Common Logical Fallacies </a:t>
            </a:r>
          </a:p>
        </p:txBody>
      </p:sp>
      <p:sp>
        <p:nvSpPr>
          <p:cNvPr id="5" name="TextBox 4">
            <a:extLst>
              <a:ext uri="{FF2B5EF4-FFF2-40B4-BE49-F238E27FC236}">
                <a16:creationId xmlns:a16="http://schemas.microsoft.com/office/drawing/2014/main" id="{08E06F76-AB89-44D0-B8DD-048EED030535}"/>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graphicFrame>
        <p:nvGraphicFramePr>
          <p:cNvPr id="7" name="Table 6">
            <a:extLst>
              <a:ext uri="{FF2B5EF4-FFF2-40B4-BE49-F238E27FC236}">
                <a16:creationId xmlns:a16="http://schemas.microsoft.com/office/drawing/2014/main" id="{DFD84DCA-CA47-4F2B-9785-38FB072F8B9F}"/>
              </a:ext>
            </a:extLst>
          </p:cNvPr>
          <p:cNvGraphicFramePr>
            <a:graphicFrameLocks noGrp="1"/>
          </p:cNvGraphicFramePr>
          <p:nvPr>
            <p:extLst>
              <p:ext uri="{D42A27DB-BD31-4B8C-83A1-F6EECF244321}">
                <p14:modId xmlns:p14="http://schemas.microsoft.com/office/powerpoint/2010/main" val="1348071638"/>
              </p:ext>
            </p:extLst>
          </p:nvPr>
        </p:nvGraphicFramePr>
        <p:xfrm>
          <a:off x="481583" y="1267560"/>
          <a:ext cx="10750548" cy="5026830"/>
        </p:xfrm>
        <a:graphic>
          <a:graphicData uri="http://schemas.openxmlformats.org/drawingml/2006/table">
            <a:tbl>
              <a:tblPr/>
              <a:tblGrid>
                <a:gridCol w="1182625">
                  <a:extLst>
                    <a:ext uri="{9D8B030D-6E8A-4147-A177-3AD203B41FA5}">
                      <a16:colId xmlns:a16="http://schemas.microsoft.com/office/drawing/2014/main" val="2850693421"/>
                    </a:ext>
                  </a:extLst>
                </a:gridCol>
                <a:gridCol w="2103120">
                  <a:extLst>
                    <a:ext uri="{9D8B030D-6E8A-4147-A177-3AD203B41FA5}">
                      <a16:colId xmlns:a16="http://schemas.microsoft.com/office/drawing/2014/main" val="1385354766"/>
                    </a:ext>
                  </a:extLst>
                </a:gridCol>
                <a:gridCol w="3255264">
                  <a:extLst>
                    <a:ext uri="{9D8B030D-6E8A-4147-A177-3AD203B41FA5}">
                      <a16:colId xmlns:a16="http://schemas.microsoft.com/office/drawing/2014/main" val="2776011776"/>
                    </a:ext>
                  </a:extLst>
                </a:gridCol>
                <a:gridCol w="4209539">
                  <a:extLst>
                    <a:ext uri="{9D8B030D-6E8A-4147-A177-3AD203B41FA5}">
                      <a16:colId xmlns:a16="http://schemas.microsoft.com/office/drawing/2014/main" val="1954957569"/>
                    </a:ext>
                  </a:extLst>
                </a:gridCol>
              </a:tblGrid>
              <a:tr h="124703">
                <a:tc>
                  <a:txBody>
                    <a:bodyPr/>
                    <a:lstStyle/>
                    <a:p>
                      <a:pPr algn="l" fontAlgn="b"/>
                      <a:r>
                        <a:rPr lang="en-US" sz="1200" b="1">
                          <a:effectLst/>
                        </a:rPr>
                        <a:t>Name</a:t>
                      </a:r>
                    </a:p>
                  </a:txBody>
                  <a:tcPr marL="17815" marR="17815" marT="8907" marB="8907"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200" b="1">
                          <a:effectLst/>
                        </a:rPr>
                        <a:t>Description</a:t>
                      </a:r>
                    </a:p>
                  </a:txBody>
                  <a:tcPr marL="17815" marR="17815" marT="8907" marB="8907"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200" b="1">
                          <a:effectLst/>
                        </a:rPr>
                        <a:t>Examples</a:t>
                      </a:r>
                    </a:p>
                  </a:txBody>
                  <a:tcPr marL="17815" marR="17815" marT="8907" marB="8907"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200" b="1">
                          <a:effectLst/>
                        </a:rPr>
                        <a:t>Ways to Combat This Logical Fallacy</a:t>
                      </a:r>
                    </a:p>
                  </a:txBody>
                  <a:tcPr marL="17815" marR="17815" marT="8907" marB="8907"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627688941"/>
                  </a:ext>
                </a:extLst>
              </a:tr>
              <a:tr h="979807">
                <a:tc>
                  <a:txBody>
                    <a:bodyPr/>
                    <a:lstStyle/>
                    <a:p>
                      <a:pPr fontAlgn="ctr"/>
                      <a:r>
                        <a:rPr lang="en-US" sz="1200">
                          <a:solidFill>
                            <a:srgbClr val="555555"/>
                          </a:solidFill>
                          <a:effectLst/>
                        </a:rPr>
                        <a:t>Non sequitur (does not follow)</a:t>
                      </a:r>
                    </a:p>
                  </a:txBody>
                  <a:tcPr marL="17815" marR="17815" marT="8907" marB="890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200">
                          <a:solidFill>
                            <a:srgbClr val="555555"/>
                          </a:solidFill>
                          <a:effectLst/>
                        </a:rPr>
                        <a:t>The conclusion that is presented isn’t a logical conclusion or isn’t the only logical conclusion based on the argument(s).</a:t>
                      </a:r>
                    </a:p>
                  </a:txBody>
                  <a:tcPr marL="17815" marR="17815" marT="8907" marB="890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200">
                          <a:solidFill>
                            <a:srgbClr val="555555"/>
                          </a:solidFill>
                          <a:effectLst/>
                        </a:rPr>
                        <a:t>Our biggest competitor is spending more on marketing than we are. They have a larger share of the market. Therefore, we should spend more on marketing.</a:t>
                      </a:r>
                    </a:p>
                    <a:p>
                      <a:pPr fontAlgn="ctr"/>
                      <a:r>
                        <a:rPr lang="en-US" sz="1200" i="1">
                          <a:solidFill>
                            <a:srgbClr val="555555"/>
                          </a:solidFill>
                          <a:effectLst/>
                        </a:rPr>
                        <a:t>The unspoken assumption:</a:t>
                      </a:r>
                      <a:r>
                        <a:rPr lang="en-US" sz="1200">
                          <a:solidFill>
                            <a:srgbClr val="555555"/>
                          </a:solidFill>
                          <a:effectLst/>
                        </a:rPr>
                        <a:t> They have a larger share of the market BECAUSE they spend more on marketing.</a:t>
                      </a:r>
                    </a:p>
                  </a:txBody>
                  <a:tcPr marL="17815" marR="17815" marT="8907" marB="890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buFont typeface="Arial" panose="020B0604020202020204" pitchFamily="34" charset="0"/>
                        <a:buChar char="•"/>
                      </a:pPr>
                      <a:r>
                        <a:rPr lang="en-US" sz="1200">
                          <a:solidFill>
                            <a:srgbClr val="555555"/>
                          </a:solidFill>
                          <a:effectLst/>
                        </a:rPr>
                        <a:t>Examine all the arguments. Are they reasonable?</a:t>
                      </a:r>
                    </a:p>
                    <a:p>
                      <a:pPr fontAlgn="ctr">
                        <a:buFont typeface="Arial" panose="020B0604020202020204" pitchFamily="34" charset="0"/>
                        <a:buChar char="•"/>
                      </a:pPr>
                      <a:r>
                        <a:rPr lang="en-US" sz="1200">
                          <a:solidFill>
                            <a:srgbClr val="555555"/>
                          </a:solidFill>
                          <a:effectLst/>
                        </a:rPr>
                        <a:t>Look for any assumptions that are being made in the argument sequence. Are they reasonable?</a:t>
                      </a:r>
                    </a:p>
                    <a:p>
                      <a:pPr fontAlgn="ctr">
                        <a:buFont typeface="Arial" panose="020B0604020202020204" pitchFamily="34" charset="0"/>
                        <a:buChar char="•"/>
                      </a:pPr>
                      <a:r>
                        <a:rPr lang="en-US" sz="1200">
                          <a:solidFill>
                            <a:srgbClr val="555555"/>
                          </a:solidFill>
                          <a:effectLst/>
                        </a:rPr>
                        <a:t>Try to gather evidence that supports or refutes the arguments and/or assumptions.</a:t>
                      </a:r>
                    </a:p>
                    <a:p>
                      <a:pPr fontAlgn="ctr"/>
                      <a:r>
                        <a:rPr lang="en-US" sz="1200" i="1">
                          <a:solidFill>
                            <a:srgbClr val="555555"/>
                          </a:solidFill>
                          <a:effectLst/>
                        </a:rPr>
                        <a:t>In this example, you should ask:</a:t>
                      </a:r>
                      <a:r>
                        <a:rPr lang="en-US" sz="1200">
                          <a:solidFill>
                            <a:srgbClr val="555555"/>
                          </a:solidFill>
                          <a:effectLst/>
                        </a:rPr>
                        <a:t> Are there any other reasons, besides their spending on marketing, why our competitor has a larger share of the market?</a:t>
                      </a:r>
                    </a:p>
                  </a:txBody>
                  <a:tcPr marL="17815" marR="17815" marT="8907" marB="890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487839762"/>
                  </a:ext>
                </a:extLst>
              </a:tr>
              <a:tr h="979807">
                <a:tc>
                  <a:txBody>
                    <a:bodyPr/>
                    <a:lstStyle/>
                    <a:p>
                      <a:pPr fontAlgn="ctr"/>
                      <a:r>
                        <a:rPr lang="en-US" sz="1200">
                          <a:solidFill>
                            <a:srgbClr val="555555"/>
                          </a:solidFill>
                          <a:effectLst/>
                        </a:rPr>
                        <a:t>False cause</a:t>
                      </a:r>
                    </a:p>
                  </a:txBody>
                  <a:tcPr marL="17815" marR="17815" marT="8907" marB="8907" anchor="ctr">
                    <a:lnL>
                      <a:noFill/>
                    </a:lnL>
                    <a:lnR>
                      <a:noFill/>
                    </a:lnR>
                    <a:lnT>
                      <a:noFill/>
                    </a:lnT>
                    <a:lnB>
                      <a:noFill/>
                    </a:lnB>
                  </a:tcPr>
                </a:tc>
                <a:tc>
                  <a:txBody>
                    <a:bodyPr/>
                    <a:lstStyle/>
                    <a:p>
                      <a:pPr fontAlgn="ctr"/>
                      <a:r>
                        <a:rPr lang="en-US" sz="1200">
                          <a:solidFill>
                            <a:srgbClr val="555555"/>
                          </a:solidFill>
                          <a:effectLst/>
                        </a:rPr>
                        <a:t>Assuming that because two things are related, one caused the other</a:t>
                      </a:r>
                    </a:p>
                  </a:txBody>
                  <a:tcPr marL="17815" marR="17815" marT="8907" marB="8907" anchor="ctr">
                    <a:lnL>
                      <a:noFill/>
                    </a:lnL>
                    <a:lnR>
                      <a:noFill/>
                    </a:lnR>
                    <a:lnT>
                      <a:noFill/>
                    </a:lnT>
                    <a:lnB>
                      <a:noFill/>
                    </a:lnB>
                  </a:tcPr>
                </a:tc>
                <a:tc>
                  <a:txBody>
                    <a:bodyPr/>
                    <a:lstStyle/>
                    <a:p>
                      <a:pPr fontAlgn="ctr"/>
                      <a:r>
                        <a:rPr lang="en-US" sz="1200">
                          <a:solidFill>
                            <a:srgbClr val="555555"/>
                          </a:solidFill>
                          <a:effectLst/>
                        </a:rPr>
                        <a:t>“Our employees get sick more when we close for holidays. So we should stop closing for holidays.”</a:t>
                      </a:r>
                    </a:p>
                  </a:txBody>
                  <a:tcPr marL="17815" marR="17815" marT="8907" marB="8907" anchor="ctr">
                    <a:lnL>
                      <a:noFill/>
                    </a:lnL>
                    <a:lnR>
                      <a:noFill/>
                    </a:lnR>
                    <a:lnT>
                      <a:noFill/>
                    </a:lnT>
                    <a:lnB>
                      <a:noFill/>
                    </a:lnB>
                  </a:tcPr>
                </a:tc>
                <a:tc>
                  <a:txBody>
                    <a:bodyPr/>
                    <a:lstStyle/>
                    <a:p>
                      <a:pPr fontAlgn="ctr"/>
                      <a:r>
                        <a:rPr lang="en-US" sz="1200">
                          <a:solidFill>
                            <a:srgbClr val="555555"/>
                          </a:solidFill>
                          <a:effectLst/>
                        </a:rPr>
                        <a:t>This is similar to non sequitur; it makes an assumption in the argument sequence.</a:t>
                      </a:r>
                    </a:p>
                    <a:p>
                      <a:pPr fontAlgn="ctr">
                        <a:buFont typeface="Arial" panose="020B0604020202020204" pitchFamily="34" charset="0"/>
                        <a:buChar char="•"/>
                      </a:pPr>
                      <a:r>
                        <a:rPr lang="en-US" sz="1200">
                          <a:solidFill>
                            <a:srgbClr val="555555"/>
                          </a:solidFill>
                          <a:effectLst/>
                        </a:rPr>
                        <a:t>Ask yourself whether the first thing really causes the second, or if something else may be the cause.</a:t>
                      </a:r>
                    </a:p>
                    <a:p>
                      <a:pPr fontAlgn="ctr"/>
                      <a:r>
                        <a:rPr lang="en-US" sz="1200">
                          <a:solidFill>
                            <a:srgbClr val="555555"/>
                          </a:solidFill>
                          <a:effectLst/>
                        </a:rPr>
                        <a:t>In this case, most holidays for which businesses close are in the late fall and winter (Thanksgiving, Christmas), and there are more illnesses at this time of year because of the weather, not because of the business being closed.</a:t>
                      </a:r>
                    </a:p>
                  </a:txBody>
                  <a:tcPr marL="17815" marR="17815" marT="8907" marB="8907" anchor="ctr">
                    <a:lnL>
                      <a:noFill/>
                    </a:lnL>
                    <a:lnR>
                      <a:noFill/>
                    </a:lnR>
                    <a:lnT>
                      <a:noFill/>
                    </a:lnT>
                    <a:lnB>
                      <a:noFill/>
                    </a:lnB>
                  </a:tcPr>
                </a:tc>
                <a:extLst>
                  <a:ext uri="{0D108BD9-81ED-4DB2-BD59-A6C34878D82A}">
                    <a16:rowId xmlns:a16="http://schemas.microsoft.com/office/drawing/2014/main" val="2499129002"/>
                  </a:ext>
                </a:extLst>
              </a:tr>
              <a:tr h="552255">
                <a:tc>
                  <a:txBody>
                    <a:bodyPr/>
                    <a:lstStyle/>
                    <a:p>
                      <a:pPr fontAlgn="ctr"/>
                      <a:r>
                        <a:rPr lang="en-US" sz="1200">
                          <a:solidFill>
                            <a:srgbClr val="555555"/>
                          </a:solidFill>
                          <a:effectLst/>
                        </a:rPr>
                        <a:t>Ad hominem (attack the man)</a:t>
                      </a:r>
                    </a:p>
                  </a:txBody>
                  <a:tcPr marL="17815" marR="17815" marT="8907" marB="8907" anchor="ctr">
                    <a:lnL>
                      <a:noFill/>
                    </a:lnL>
                    <a:lnR>
                      <a:noFill/>
                    </a:lnR>
                    <a:lnT>
                      <a:noFill/>
                    </a:lnT>
                    <a:lnB>
                      <a:noFill/>
                    </a:lnB>
                    <a:solidFill>
                      <a:srgbClr val="F9F9F9"/>
                    </a:solidFill>
                  </a:tcPr>
                </a:tc>
                <a:tc>
                  <a:txBody>
                    <a:bodyPr/>
                    <a:lstStyle/>
                    <a:p>
                      <a:pPr fontAlgn="ctr"/>
                      <a:r>
                        <a:rPr lang="en-US" sz="1200">
                          <a:solidFill>
                            <a:srgbClr val="555555"/>
                          </a:solidFill>
                          <a:effectLst/>
                        </a:rPr>
                        <a:t>Redirects from the argument itself to attack the person making the argument</a:t>
                      </a:r>
                    </a:p>
                  </a:txBody>
                  <a:tcPr marL="17815" marR="17815" marT="8907" marB="8907" anchor="ctr">
                    <a:lnL>
                      <a:noFill/>
                    </a:lnL>
                    <a:lnR>
                      <a:noFill/>
                    </a:lnR>
                    <a:lnT>
                      <a:noFill/>
                    </a:lnT>
                    <a:lnB>
                      <a:noFill/>
                    </a:lnB>
                    <a:solidFill>
                      <a:srgbClr val="F9F9F9"/>
                    </a:solidFill>
                  </a:tcPr>
                </a:tc>
                <a:tc>
                  <a:txBody>
                    <a:bodyPr/>
                    <a:lstStyle/>
                    <a:p>
                      <a:pPr fontAlgn="ctr"/>
                      <a:r>
                        <a:rPr lang="en-US" sz="1200">
                          <a:solidFill>
                            <a:srgbClr val="555555"/>
                          </a:solidFill>
                          <a:effectLst/>
                        </a:rPr>
                        <a:t>“You aren’t really going to take John seriously, are you? I heard his biggest client just dropped him for another vendor because he’s all talk and no substance.”</a:t>
                      </a:r>
                    </a:p>
                    <a:p>
                      <a:pPr fontAlgn="ctr"/>
                      <a:r>
                        <a:rPr lang="en-US" sz="1200" i="1">
                          <a:solidFill>
                            <a:srgbClr val="555555"/>
                          </a:solidFill>
                          <a:effectLst/>
                        </a:rPr>
                        <a:t>The goal:</a:t>
                      </a:r>
                      <a:r>
                        <a:rPr lang="en-US" sz="1200">
                          <a:solidFill>
                            <a:srgbClr val="555555"/>
                          </a:solidFill>
                          <a:effectLst/>
                        </a:rPr>
                        <a:t> if you stop trusting the person, you’ll discount their argument.</a:t>
                      </a:r>
                    </a:p>
                  </a:txBody>
                  <a:tcPr marL="17815" marR="17815" marT="8907" marB="8907"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200" dirty="0">
                          <a:solidFill>
                            <a:srgbClr val="555555"/>
                          </a:solidFill>
                          <a:effectLst/>
                        </a:rPr>
                        <a:t>Does the second person have something to gain, a hidden agenda, in trying to make you distrust the first person? </a:t>
                      </a:r>
                    </a:p>
                    <a:p>
                      <a:pPr fontAlgn="ctr">
                        <a:buFont typeface="Arial" panose="020B0604020202020204" pitchFamily="34" charset="0"/>
                        <a:buChar char="•"/>
                      </a:pPr>
                      <a:r>
                        <a:rPr lang="en-US" sz="1200" dirty="0">
                          <a:solidFill>
                            <a:srgbClr val="555555"/>
                          </a:solidFill>
                          <a:effectLst/>
                        </a:rPr>
                        <a:t>If the first person’s argument came from someone else, would it be persuasive?</a:t>
                      </a:r>
                    </a:p>
                  </a:txBody>
                  <a:tcPr marL="17815" marR="17815" marT="8907" marB="8907" anchor="ctr">
                    <a:lnL>
                      <a:noFill/>
                    </a:lnL>
                    <a:lnR>
                      <a:noFill/>
                    </a:lnR>
                    <a:lnT>
                      <a:noFill/>
                    </a:lnT>
                    <a:lnB>
                      <a:noFill/>
                    </a:lnB>
                    <a:solidFill>
                      <a:srgbClr val="F9F9F9"/>
                    </a:solidFill>
                  </a:tcPr>
                </a:tc>
                <a:extLst>
                  <a:ext uri="{0D108BD9-81ED-4DB2-BD59-A6C34878D82A}">
                    <a16:rowId xmlns:a16="http://schemas.microsoft.com/office/drawing/2014/main" val="1330973088"/>
                  </a:ext>
                </a:extLst>
              </a:tr>
              <a:tr h="552255">
                <a:tc>
                  <a:txBody>
                    <a:bodyPr/>
                    <a:lstStyle/>
                    <a:p>
                      <a:pPr fontAlgn="ctr"/>
                      <a:r>
                        <a:rPr lang="en-US" sz="1200" dirty="0">
                          <a:solidFill>
                            <a:srgbClr val="555555"/>
                          </a:solidFill>
                          <a:effectLst/>
                        </a:rPr>
                        <a:t>Genetic fallacy</a:t>
                      </a:r>
                    </a:p>
                  </a:txBody>
                  <a:tcPr marL="17815" marR="17815" marT="8907" marB="8907" anchor="ctr">
                    <a:lnL>
                      <a:noFill/>
                    </a:lnL>
                    <a:lnR>
                      <a:noFill/>
                    </a:lnR>
                    <a:lnT>
                      <a:noFill/>
                    </a:lnT>
                    <a:lnB>
                      <a:noFill/>
                    </a:lnB>
                  </a:tcPr>
                </a:tc>
                <a:tc>
                  <a:txBody>
                    <a:bodyPr/>
                    <a:lstStyle/>
                    <a:p>
                      <a:pPr fontAlgn="ctr"/>
                      <a:r>
                        <a:rPr lang="en-US" sz="1200" dirty="0">
                          <a:solidFill>
                            <a:srgbClr val="555555"/>
                          </a:solidFill>
                          <a:effectLst/>
                        </a:rPr>
                        <a:t>You can’t trust something because of its origins.</a:t>
                      </a:r>
                    </a:p>
                  </a:txBody>
                  <a:tcPr marL="17815" marR="17815" marT="8907" marB="8907" anchor="ctr">
                    <a:lnL>
                      <a:noFill/>
                    </a:lnL>
                    <a:lnR>
                      <a:noFill/>
                    </a:lnR>
                    <a:lnT>
                      <a:noFill/>
                    </a:lnT>
                    <a:lnB>
                      <a:noFill/>
                    </a:lnB>
                  </a:tcPr>
                </a:tc>
                <a:tc>
                  <a:txBody>
                    <a:bodyPr/>
                    <a:lstStyle/>
                    <a:p>
                      <a:pPr fontAlgn="ctr"/>
                      <a:r>
                        <a:rPr lang="en-US" sz="1200" dirty="0">
                          <a:solidFill>
                            <a:srgbClr val="555555"/>
                          </a:solidFill>
                          <a:effectLst/>
                        </a:rPr>
                        <a:t>“This was made in China, so it must be low quality.”</a:t>
                      </a:r>
                    </a:p>
                    <a:p>
                      <a:pPr fontAlgn="ctr"/>
                      <a:r>
                        <a:rPr lang="en-US" sz="1200" dirty="0">
                          <a:solidFill>
                            <a:srgbClr val="555555"/>
                          </a:solidFill>
                          <a:effectLst/>
                        </a:rPr>
                        <a:t>“He is a lawyer, so you can’t trust anything he says.”</a:t>
                      </a:r>
                    </a:p>
                  </a:txBody>
                  <a:tcPr marL="17815" marR="17815" marT="8907" marB="8907" anchor="ctr">
                    <a:lnL>
                      <a:noFill/>
                    </a:lnL>
                    <a:lnR>
                      <a:noFill/>
                    </a:lnR>
                    <a:lnT>
                      <a:noFill/>
                    </a:lnT>
                    <a:lnB>
                      <a:noFill/>
                    </a:lnB>
                  </a:tcPr>
                </a:tc>
                <a:tc>
                  <a:txBody>
                    <a:bodyPr/>
                    <a:lstStyle/>
                    <a:p>
                      <a:pPr fontAlgn="ctr"/>
                      <a:r>
                        <a:rPr lang="en-US" sz="1200" dirty="0">
                          <a:solidFill>
                            <a:srgbClr val="555555"/>
                          </a:solidFill>
                          <a:effectLst/>
                        </a:rPr>
                        <a:t>This fallacy is based on stereotypes. Stereotypes are generalizations; some are grossly inaccurate, and even those that are accurate in SOME cases are never accurate in ALL cases. Recognize this for what it is—an attempt to prey on existing biases.</a:t>
                      </a:r>
                    </a:p>
                  </a:txBody>
                  <a:tcPr marL="17815" marR="17815" marT="8907" marB="8907" anchor="ctr">
                    <a:lnL>
                      <a:noFill/>
                    </a:lnL>
                    <a:lnR>
                      <a:noFill/>
                    </a:lnR>
                    <a:lnT>
                      <a:noFill/>
                    </a:lnT>
                    <a:lnB>
                      <a:noFill/>
                    </a:lnB>
                  </a:tcPr>
                </a:tc>
                <a:extLst>
                  <a:ext uri="{0D108BD9-81ED-4DB2-BD59-A6C34878D82A}">
                    <a16:rowId xmlns:a16="http://schemas.microsoft.com/office/drawing/2014/main" val="2962016068"/>
                  </a:ext>
                </a:extLst>
              </a:tr>
            </a:tbl>
          </a:graphicData>
        </a:graphic>
      </p:graphicFrame>
    </p:spTree>
    <p:extLst>
      <p:ext uri="{BB962C8B-B14F-4D97-AF65-F5344CB8AC3E}">
        <p14:creationId xmlns:p14="http://schemas.microsoft.com/office/powerpoint/2010/main" val="4169157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A06F-AC7B-4AF7-8120-6E65B83DE14F}"/>
              </a:ext>
            </a:extLst>
          </p:cNvPr>
          <p:cNvSpPr>
            <a:spLocks noGrp="1"/>
          </p:cNvSpPr>
          <p:nvPr>
            <p:ph type="title"/>
          </p:nvPr>
        </p:nvSpPr>
        <p:spPr/>
        <p:txBody>
          <a:bodyPr/>
          <a:lstStyle/>
          <a:p>
            <a:r>
              <a:rPr lang="en-US" dirty="0"/>
              <a:t>Table 6.2 Common Logical Fallacies </a:t>
            </a:r>
          </a:p>
        </p:txBody>
      </p:sp>
      <p:sp>
        <p:nvSpPr>
          <p:cNvPr id="6" name="TextBox 5">
            <a:extLst>
              <a:ext uri="{FF2B5EF4-FFF2-40B4-BE49-F238E27FC236}">
                <a16:creationId xmlns:a16="http://schemas.microsoft.com/office/drawing/2014/main" id="{CA163FBF-8B3B-4F22-A708-7F44D55D39FF}"/>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graphicFrame>
        <p:nvGraphicFramePr>
          <p:cNvPr id="8" name="Table 7">
            <a:extLst>
              <a:ext uri="{FF2B5EF4-FFF2-40B4-BE49-F238E27FC236}">
                <a16:creationId xmlns:a16="http://schemas.microsoft.com/office/drawing/2014/main" id="{395D9B82-9EE3-4F80-8492-9EEB5E98D848}"/>
              </a:ext>
            </a:extLst>
          </p:cNvPr>
          <p:cNvGraphicFramePr>
            <a:graphicFrameLocks noGrp="1"/>
          </p:cNvGraphicFramePr>
          <p:nvPr>
            <p:extLst>
              <p:ext uri="{D42A27DB-BD31-4B8C-83A1-F6EECF244321}">
                <p14:modId xmlns:p14="http://schemas.microsoft.com/office/powerpoint/2010/main" val="412257441"/>
              </p:ext>
            </p:extLst>
          </p:nvPr>
        </p:nvGraphicFramePr>
        <p:xfrm>
          <a:off x="789480" y="1127370"/>
          <a:ext cx="10750550" cy="5090549"/>
        </p:xfrm>
        <a:graphic>
          <a:graphicData uri="http://schemas.openxmlformats.org/drawingml/2006/table">
            <a:tbl>
              <a:tblPr/>
              <a:tblGrid>
                <a:gridCol w="1290256">
                  <a:extLst>
                    <a:ext uri="{9D8B030D-6E8A-4147-A177-3AD203B41FA5}">
                      <a16:colId xmlns:a16="http://schemas.microsoft.com/office/drawing/2014/main" val="495839581"/>
                    </a:ext>
                  </a:extLst>
                </a:gridCol>
                <a:gridCol w="1327660">
                  <a:extLst>
                    <a:ext uri="{9D8B030D-6E8A-4147-A177-3AD203B41FA5}">
                      <a16:colId xmlns:a16="http://schemas.microsoft.com/office/drawing/2014/main" val="2299927223"/>
                    </a:ext>
                  </a:extLst>
                </a:gridCol>
                <a:gridCol w="2844985">
                  <a:extLst>
                    <a:ext uri="{9D8B030D-6E8A-4147-A177-3AD203B41FA5}">
                      <a16:colId xmlns:a16="http://schemas.microsoft.com/office/drawing/2014/main" val="2052188813"/>
                    </a:ext>
                  </a:extLst>
                </a:gridCol>
                <a:gridCol w="5287649">
                  <a:extLst>
                    <a:ext uri="{9D8B030D-6E8A-4147-A177-3AD203B41FA5}">
                      <a16:colId xmlns:a16="http://schemas.microsoft.com/office/drawing/2014/main" val="545058542"/>
                    </a:ext>
                  </a:extLst>
                </a:gridCol>
              </a:tblGrid>
              <a:tr h="298621">
                <a:tc>
                  <a:txBody>
                    <a:bodyPr/>
                    <a:lstStyle/>
                    <a:p>
                      <a:pPr algn="l" fontAlgn="b"/>
                      <a:r>
                        <a:rPr lang="en-US" sz="1600" b="1">
                          <a:effectLst/>
                        </a:rPr>
                        <a:t>Name</a:t>
                      </a:r>
                    </a:p>
                  </a:txBody>
                  <a:tcPr marL="17815" marR="17815" marT="8907" marB="8907"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Description</a:t>
                      </a:r>
                    </a:p>
                  </a:txBody>
                  <a:tcPr marL="17815" marR="17815" marT="8907" marB="8907"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Examples</a:t>
                      </a:r>
                    </a:p>
                  </a:txBody>
                  <a:tcPr marL="17815" marR="17815" marT="8907" marB="8907"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Ways to Combat This Logical Fallacy</a:t>
                      </a:r>
                    </a:p>
                  </a:txBody>
                  <a:tcPr marL="17815" marR="17815" marT="8907" marB="8907"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40460380"/>
                  </a:ext>
                </a:extLst>
              </a:tr>
              <a:tr h="1690073">
                <a:tc>
                  <a:txBody>
                    <a:bodyPr/>
                    <a:lstStyle/>
                    <a:p>
                      <a:pPr fontAlgn="ctr"/>
                      <a:r>
                        <a:rPr lang="en-US" sz="1600">
                          <a:solidFill>
                            <a:srgbClr val="555555"/>
                          </a:solidFill>
                          <a:effectLst/>
                        </a:rPr>
                        <a:t>Appeal to tradition</a:t>
                      </a:r>
                    </a:p>
                  </a:txBody>
                  <a:tcPr marL="17815" marR="17815" marT="8907" marB="890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a:solidFill>
                            <a:srgbClr val="555555"/>
                          </a:solidFill>
                          <a:effectLst/>
                        </a:rPr>
                        <a:t>If we have always done it one particular way, that must be the right or best way.</a:t>
                      </a:r>
                    </a:p>
                  </a:txBody>
                  <a:tcPr marL="17815" marR="17815" marT="8907" marB="890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a:solidFill>
                            <a:srgbClr val="555555"/>
                          </a:solidFill>
                          <a:effectLst/>
                        </a:rPr>
                        <a:t>“We’ve always done it this way.”</a:t>
                      </a:r>
                    </a:p>
                    <a:p>
                      <a:pPr fontAlgn="ctr"/>
                      <a:r>
                        <a:rPr lang="en-US" sz="1600">
                          <a:solidFill>
                            <a:srgbClr val="555555"/>
                          </a:solidFill>
                          <a:effectLst/>
                        </a:rPr>
                        <a:t>“We shouldn’t change this; it works fine the way it is.”</a:t>
                      </a:r>
                    </a:p>
                  </a:txBody>
                  <a:tcPr marL="17815" marR="17815" marT="8907" marB="890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buFont typeface="Arial" panose="020B0604020202020204" pitchFamily="34" charset="0"/>
                        <a:buChar char="•"/>
                      </a:pPr>
                      <a:r>
                        <a:rPr lang="en-US" sz="1600" dirty="0">
                          <a:solidFill>
                            <a:srgbClr val="555555"/>
                          </a:solidFill>
                          <a:effectLst/>
                        </a:rPr>
                        <a:t>Consider whether the situation has changed, calling for a change in the way things are being done.</a:t>
                      </a:r>
                    </a:p>
                    <a:p>
                      <a:pPr fontAlgn="ctr">
                        <a:buFont typeface="Arial" panose="020B0604020202020204" pitchFamily="34" charset="0"/>
                        <a:buChar char="•"/>
                      </a:pPr>
                      <a:r>
                        <a:rPr lang="en-US" sz="1600" dirty="0">
                          <a:solidFill>
                            <a:srgbClr val="555555"/>
                          </a:solidFill>
                          <a:effectLst/>
                        </a:rPr>
                        <a:t>Consider whether new information suggests that the traditional viewpoint is incorrect. Remember, we used to think that the earth was flat.</a:t>
                      </a:r>
                    </a:p>
                  </a:txBody>
                  <a:tcPr marL="17815" marR="17815" marT="8907" marB="890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574596275"/>
                  </a:ext>
                </a:extLst>
              </a:tr>
              <a:tr h="1968363">
                <a:tc>
                  <a:txBody>
                    <a:bodyPr/>
                    <a:lstStyle/>
                    <a:p>
                      <a:pPr fontAlgn="ctr"/>
                      <a:r>
                        <a:rPr lang="en-US" sz="1600">
                          <a:solidFill>
                            <a:srgbClr val="555555"/>
                          </a:solidFill>
                          <a:effectLst/>
                        </a:rPr>
                        <a:t>Bandwagon approach</a:t>
                      </a:r>
                    </a:p>
                  </a:txBody>
                  <a:tcPr marL="17815" marR="17815" marT="8907" marB="8907" anchor="ctr">
                    <a:lnL>
                      <a:noFill/>
                    </a:lnL>
                    <a:lnR>
                      <a:noFill/>
                    </a:lnR>
                    <a:lnT>
                      <a:noFill/>
                    </a:lnT>
                    <a:lnB>
                      <a:noFill/>
                    </a:lnB>
                  </a:tcPr>
                </a:tc>
                <a:tc>
                  <a:txBody>
                    <a:bodyPr/>
                    <a:lstStyle/>
                    <a:p>
                      <a:pPr fontAlgn="ctr"/>
                      <a:r>
                        <a:rPr lang="en-US" sz="1600">
                          <a:solidFill>
                            <a:srgbClr val="555555"/>
                          </a:solidFill>
                          <a:effectLst/>
                        </a:rPr>
                        <a:t>If the majority of people are doing it, it must be good.</a:t>
                      </a:r>
                    </a:p>
                  </a:txBody>
                  <a:tcPr marL="17815" marR="17815" marT="8907" marB="8907" anchor="ctr">
                    <a:lnL>
                      <a:noFill/>
                    </a:lnL>
                    <a:lnR>
                      <a:noFill/>
                    </a:lnR>
                    <a:lnT>
                      <a:noFill/>
                    </a:lnT>
                    <a:lnB>
                      <a:noFill/>
                    </a:lnB>
                  </a:tcPr>
                </a:tc>
                <a:tc>
                  <a:txBody>
                    <a:bodyPr/>
                    <a:lstStyle/>
                    <a:p>
                      <a:pPr fontAlgn="ctr"/>
                      <a:r>
                        <a:rPr lang="en-US" sz="1600">
                          <a:solidFill>
                            <a:srgbClr val="555555"/>
                          </a:solidFill>
                          <a:effectLst/>
                        </a:rPr>
                        <a:t>“Everybody does it.”</a:t>
                      </a:r>
                    </a:p>
                    <a:p>
                      <a:pPr fontAlgn="ctr"/>
                      <a:r>
                        <a:rPr lang="en-US" sz="1600">
                          <a:solidFill>
                            <a:srgbClr val="555555"/>
                          </a:solidFill>
                          <a:effectLst/>
                        </a:rPr>
                        <a:t>“Our customers don’t want to be served by people like that.”</a:t>
                      </a:r>
                    </a:p>
                  </a:txBody>
                  <a:tcPr marL="17815" marR="17815" marT="8907" marB="8907" anchor="ctr">
                    <a:lnL>
                      <a:noFill/>
                    </a:lnL>
                    <a:lnR>
                      <a:noFill/>
                    </a:lnR>
                    <a:lnT>
                      <a:noFill/>
                    </a:lnT>
                    <a:lnB>
                      <a:noFill/>
                    </a:lnB>
                  </a:tcPr>
                </a:tc>
                <a:tc>
                  <a:txBody>
                    <a:bodyPr/>
                    <a:lstStyle/>
                    <a:p>
                      <a:pPr fontAlgn="ctr">
                        <a:buFont typeface="Arial" panose="020B0604020202020204" pitchFamily="34" charset="0"/>
                        <a:buChar char="•"/>
                      </a:pPr>
                      <a:r>
                        <a:rPr lang="en-US" sz="1600" dirty="0">
                          <a:solidFill>
                            <a:srgbClr val="555555"/>
                          </a:solidFill>
                          <a:effectLst/>
                        </a:rPr>
                        <a:t>Remember that the majority is sometimes wrong, and what is popular isn’t always what is right.</a:t>
                      </a:r>
                    </a:p>
                    <a:p>
                      <a:pPr fontAlgn="ctr">
                        <a:buFont typeface="Arial" panose="020B0604020202020204" pitchFamily="34" charset="0"/>
                        <a:buChar char="•"/>
                      </a:pPr>
                      <a:r>
                        <a:rPr lang="en-US" sz="1600" dirty="0">
                          <a:solidFill>
                            <a:srgbClr val="555555"/>
                          </a:solidFill>
                          <a:effectLst/>
                        </a:rPr>
                        <a:t>Ask yourself whether “following the pack” is going to get you where you want to be.</a:t>
                      </a:r>
                    </a:p>
                    <a:p>
                      <a:pPr fontAlgn="ctr">
                        <a:buFont typeface="Arial" panose="020B0604020202020204" pitchFamily="34" charset="0"/>
                        <a:buChar char="•"/>
                      </a:pPr>
                      <a:r>
                        <a:rPr lang="en-US" sz="1600" dirty="0">
                          <a:solidFill>
                            <a:srgbClr val="555555"/>
                          </a:solidFill>
                          <a:effectLst/>
                        </a:rPr>
                        <a:t>Remember that organizations are usually successful by being better than their competitors at something . . . so following the crowd might not be the best approach to success.</a:t>
                      </a:r>
                    </a:p>
                  </a:txBody>
                  <a:tcPr marL="17815" marR="17815" marT="8907" marB="8907" anchor="ctr">
                    <a:lnL>
                      <a:noFill/>
                    </a:lnL>
                    <a:lnR>
                      <a:noFill/>
                    </a:lnR>
                    <a:lnT>
                      <a:noFill/>
                    </a:lnT>
                    <a:lnB>
                      <a:noFill/>
                    </a:lnB>
                  </a:tcPr>
                </a:tc>
                <a:extLst>
                  <a:ext uri="{0D108BD9-81ED-4DB2-BD59-A6C34878D82A}">
                    <a16:rowId xmlns:a16="http://schemas.microsoft.com/office/drawing/2014/main" val="1206466607"/>
                  </a:ext>
                </a:extLst>
              </a:tr>
              <a:tr h="1133492">
                <a:tc>
                  <a:txBody>
                    <a:bodyPr/>
                    <a:lstStyle/>
                    <a:p>
                      <a:pPr fontAlgn="ctr"/>
                      <a:r>
                        <a:rPr lang="en-US" sz="1600" dirty="0">
                          <a:solidFill>
                            <a:srgbClr val="555555"/>
                          </a:solidFill>
                          <a:effectLst/>
                        </a:rPr>
                        <a:t>Appeal to emotion</a:t>
                      </a:r>
                    </a:p>
                  </a:txBody>
                  <a:tcPr marL="17815" marR="17815" marT="8907" marB="8907" anchor="ctr">
                    <a:lnL>
                      <a:noFill/>
                    </a:lnL>
                    <a:lnR>
                      <a:noFill/>
                    </a:lnR>
                    <a:lnT>
                      <a:noFill/>
                    </a:lnT>
                    <a:lnB>
                      <a:noFill/>
                    </a:lnB>
                    <a:solidFill>
                      <a:srgbClr val="F9F9F9"/>
                    </a:solidFill>
                  </a:tcPr>
                </a:tc>
                <a:tc>
                  <a:txBody>
                    <a:bodyPr/>
                    <a:lstStyle/>
                    <a:p>
                      <a:pPr fontAlgn="ctr"/>
                      <a:r>
                        <a:rPr lang="en-US" sz="1600" dirty="0">
                          <a:solidFill>
                            <a:srgbClr val="555555"/>
                          </a:solidFill>
                          <a:effectLst/>
                        </a:rPr>
                        <a:t>Redirects the argument from logic to emotion</a:t>
                      </a:r>
                    </a:p>
                  </a:txBody>
                  <a:tcPr marL="17815" marR="17815" marT="8907" marB="8907" anchor="ctr">
                    <a:lnL>
                      <a:noFill/>
                    </a:lnL>
                    <a:lnR>
                      <a:noFill/>
                    </a:lnR>
                    <a:lnT>
                      <a:noFill/>
                    </a:lnT>
                    <a:lnB>
                      <a:noFill/>
                    </a:lnB>
                    <a:solidFill>
                      <a:srgbClr val="F9F9F9"/>
                    </a:solidFill>
                  </a:tcPr>
                </a:tc>
                <a:tc>
                  <a:txBody>
                    <a:bodyPr/>
                    <a:lstStyle/>
                    <a:p>
                      <a:pPr fontAlgn="ctr"/>
                      <a:r>
                        <a:rPr lang="en-US" sz="1600" dirty="0">
                          <a:solidFill>
                            <a:srgbClr val="555555"/>
                          </a:solidFill>
                          <a:effectLst/>
                        </a:rPr>
                        <a:t>“We should do it for [recently deceased] Steve; it’s what he would have wanted.”</a:t>
                      </a:r>
                    </a:p>
                  </a:txBody>
                  <a:tcPr marL="17815" marR="17815" marT="8907" marB="8907"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600" dirty="0">
                          <a:solidFill>
                            <a:srgbClr val="555555"/>
                          </a:solidFill>
                          <a:effectLst/>
                        </a:rPr>
                        <a:t>Develop your awareness of your own emotions, and recognize when someone is trying to use them.</a:t>
                      </a:r>
                    </a:p>
                    <a:p>
                      <a:pPr fontAlgn="ctr">
                        <a:buFont typeface="Arial" panose="020B0604020202020204" pitchFamily="34" charset="0"/>
                        <a:buChar char="•"/>
                      </a:pPr>
                      <a:r>
                        <a:rPr lang="en-US" sz="1600" dirty="0">
                          <a:solidFill>
                            <a:srgbClr val="555555"/>
                          </a:solidFill>
                          <a:effectLst/>
                        </a:rPr>
                        <a:t>Ask yourself whether the argument stands on its own without the appeal to your emotions.</a:t>
                      </a:r>
                    </a:p>
                  </a:txBody>
                  <a:tcPr marL="17815" marR="17815" marT="8907" marB="8907" anchor="ctr">
                    <a:lnL>
                      <a:noFill/>
                    </a:lnL>
                    <a:lnR>
                      <a:noFill/>
                    </a:lnR>
                    <a:lnT>
                      <a:noFill/>
                    </a:lnT>
                    <a:lnB>
                      <a:noFill/>
                    </a:lnB>
                    <a:solidFill>
                      <a:srgbClr val="F9F9F9"/>
                    </a:solidFill>
                  </a:tcPr>
                </a:tc>
                <a:extLst>
                  <a:ext uri="{0D108BD9-81ED-4DB2-BD59-A6C34878D82A}">
                    <a16:rowId xmlns:a16="http://schemas.microsoft.com/office/drawing/2014/main" val="1400923159"/>
                  </a:ext>
                </a:extLst>
              </a:tr>
            </a:tbl>
          </a:graphicData>
        </a:graphic>
      </p:graphicFrame>
    </p:spTree>
    <p:extLst>
      <p:ext uri="{BB962C8B-B14F-4D97-AF65-F5344CB8AC3E}">
        <p14:creationId xmlns:p14="http://schemas.microsoft.com/office/powerpoint/2010/main" val="42975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42FF-71A2-40A1-A56E-3C3F995F4E18}"/>
              </a:ext>
            </a:extLst>
          </p:cNvPr>
          <p:cNvSpPr>
            <a:spLocks noGrp="1"/>
          </p:cNvSpPr>
          <p:nvPr>
            <p:ph type="title"/>
          </p:nvPr>
        </p:nvSpPr>
        <p:spPr/>
        <p:txBody>
          <a:bodyPr/>
          <a:lstStyle/>
          <a:p>
            <a:r>
              <a:rPr lang="en-US" dirty="0"/>
              <a:t>Exhibit 6.6</a:t>
            </a:r>
            <a:r>
              <a:rPr lang="en-US" b="0" dirty="0"/>
              <a:t> </a:t>
            </a:r>
            <a:r>
              <a:rPr lang="en-US" dirty="0"/>
              <a:t>Ethical Decision Tree</a:t>
            </a:r>
            <a:r>
              <a:rPr lang="en-US" b="0" dirty="0"/>
              <a:t> </a:t>
            </a:r>
            <a:endParaRPr lang="en-US" dirty="0"/>
          </a:p>
        </p:txBody>
      </p:sp>
      <p:pic>
        <p:nvPicPr>
          <p:cNvPr id="6" name="Picture 5" descr="Exhibit 6.6. The diagram of the decision tree illustrates the process of ethical decision-making by listing the possible actions while deciding whether a particular activity is legal or not. If the activity is legal, one must further consider whether it maximizes shareholder value or not. If the activity is not legal, it must not be done. If the activity maximizes shareholder value, the decision maker must further analyze if it is ethical or not. If it is ethical, then it must be done. However, if the action is not ethical it must not be done. The decision maker must also analyze if it would be ethical to take action when the activity does not maximize shareholder value. If it is ethical, then it must not be done. If it is not ethical, it must be done, but the actions must be disclosed to the shareholders.">
            <a:extLst>
              <a:ext uri="{FF2B5EF4-FFF2-40B4-BE49-F238E27FC236}">
                <a16:creationId xmlns:a16="http://schemas.microsoft.com/office/drawing/2014/main" id="{A7660F48-091A-48B1-9BEE-444B1345EDD2}"/>
              </a:ext>
            </a:extLst>
          </p:cNvPr>
          <p:cNvPicPr>
            <a:picLocks noChangeAspect="1"/>
          </p:cNvPicPr>
          <p:nvPr/>
        </p:nvPicPr>
        <p:blipFill>
          <a:blip r:embed="rId2"/>
          <a:stretch>
            <a:fillRect/>
          </a:stretch>
        </p:blipFill>
        <p:spPr>
          <a:xfrm>
            <a:off x="541231" y="1143001"/>
            <a:ext cx="10762361" cy="4724400"/>
          </a:xfrm>
          <a:prstGeom prst="rect">
            <a:avLst/>
          </a:prstGeom>
        </p:spPr>
      </p:pic>
      <p:sp>
        <p:nvSpPr>
          <p:cNvPr id="7" name="TextBox 6">
            <a:extLst>
              <a:ext uri="{FF2B5EF4-FFF2-40B4-BE49-F238E27FC236}">
                <a16:creationId xmlns:a16="http://schemas.microsoft.com/office/drawing/2014/main" id="{C4D5D85D-4E76-4366-87DF-EF1C378CA56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spTree>
    <p:extLst>
      <p:ext uri="{BB962C8B-B14F-4D97-AF65-F5344CB8AC3E}">
        <p14:creationId xmlns:p14="http://schemas.microsoft.com/office/powerpoint/2010/main" val="251181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857744" cy="1456845"/>
          </a:xfrm>
        </p:spPr>
        <p:txBody>
          <a:bodyPr>
            <a:normAutofit fontScale="90000"/>
          </a:bodyPr>
          <a:lstStyle/>
          <a:p>
            <a:pPr marL="514350" indent="-514350"/>
            <a:r>
              <a:rPr lang="en-US" sz="3600" dirty="0"/>
              <a:t>5. How can a manager improve the quality of her individual decision-making?</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Explain what satisficing is and when it may be a good strategy.</a:t>
            </a:r>
          </a:p>
          <a:p>
            <a:pPr marL="514350" indent="-514350">
              <a:buFont typeface="+mj-lt"/>
              <a:buAutoNum type="arabicPeriod"/>
            </a:pPr>
            <a:r>
              <a:rPr lang="en-US" sz="3600" dirty="0"/>
              <a:t>What are the six steps in the decision-making process?</a:t>
            </a:r>
          </a:p>
          <a:p>
            <a:pPr marL="514350" indent="-514350">
              <a:buFont typeface="+mj-lt"/>
              <a:buAutoNum type="arabicPeriod"/>
            </a:pPr>
            <a:r>
              <a:rPr lang="en-US" sz="3600" dirty="0"/>
              <a:t>What are the four steps involved in ethical decision-making?</a:t>
            </a:r>
          </a:p>
        </p:txBody>
      </p:sp>
    </p:spTree>
    <p:extLst>
      <p:ext uri="{BB962C8B-B14F-4D97-AF65-F5344CB8AC3E}">
        <p14:creationId xmlns:p14="http://schemas.microsoft.com/office/powerpoint/2010/main" val="286756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67D8-4A4A-4B04-A8B7-E1A14A972E50}"/>
              </a:ext>
            </a:extLst>
          </p:cNvPr>
          <p:cNvSpPr>
            <a:spLocks noGrp="1"/>
          </p:cNvSpPr>
          <p:nvPr>
            <p:ph type="title"/>
          </p:nvPr>
        </p:nvSpPr>
        <p:spPr>
          <a:xfrm>
            <a:off x="609601" y="241327"/>
            <a:ext cx="9174480" cy="659535"/>
          </a:xfrm>
        </p:spPr>
        <p:txBody>
          <a:bodyPr>
            <a:normAutofit fontScale="90000"/>
          </a:bodyPr>
          <a:lstStyle/>
          <a:p>
            <a:r>
              <a:rPr lang="en-US" dirty="0"/>
              <a:t>Table 6.3 Summary of Techniques That May Improve Group Decision-Making</a:t>
            </a:r>
          </a:p>
        </p:txBody>
      </p:sp>
      <p:graphicFrame>
        <p:nvGraphicFramePr>
          <p:cNvPr id="5" name="Table 4">
            <a:extLst>
              <a:ext uri="{FF2B5EF4-FFF2-40B4-BE49-F238E27FC236}">
                <a16:creationId xmlns:a16="http://schemas.microsoft.com/office/drawing/2014/main" id="{89923BB8-A86D-4670-A0FF-2D14E33D4708}"/>
              </a:ext>
            </a:extLst>
          </p:cNvPr>
          <p:cNvGraphicFramePr>
            <a:graphicFrameLocks noGrp="1"/>
          </p:cNvGraphicFramePr>
          <p:nvPr>
            <p:extLst>
              <p:ext uri="{D42A27DB-BD31-4B8C-83A1-F6EECF244321}">
                <p14:modId xmlns:p14="http://schemas.microsoft.com/office/powerpoint/2010/main" val="1051831819"/>
              </p:ext>
            </p:extLst>
          </p:nvPr>
        </p:nvGraphicFramePr>
        <p:xfrm>
          <a:off x="609600" y="1030986"/>
          <a:ext cx="11332464" cy="4114800"/>
        </p:xfrm>
        <a:graphic>
          <a:graphicData uri="http://schemas.openxmlformats.org/drawingml/2006/table">
            <a:tbl>
              <a:tblPr/>
              <a:tblGrid>
                <a:gridCol w="3777488">
                  <a:extLst>
                    <a:ext uri="{9D8B030D-6E8A-4147-A177-3AD203B41FA5}">
                      <a16:colId xmlns:a16="http://schemas.microsoft.com/office/drawing/2014/main" val="3810023563"/>
                    </a:ext>
                  </a:extLst>
                </a:gridCol>
                <a:gridCol w="3777488">
                  <a:extLst>
                    <a:ext uri="{9D8B030D-6E8A-4147-A177-3AD203B41FA5}">
                      <a16:colId xmlns:a16="http://schemas.microsoft.com/office/drawing/2014/main" val="1405323271"/>
                    </a:ext>
                  </a:extLst>
                </a:gridCol>
                <a:gridCol w="3777488">
                  <a:extLst>
                    <a:ext uri="{9D8B030D-6E8A-4147-A177-3AD203B41FA5}">
                      <a16:colId xmlns:a16="http://schemas.microsoft.com/office/drawing/2014/main" val="223628841"/>
                    </a:ext>
                  </a:extLst>
                </a:gridCol>
              </a:tblGrid>
              <a:tr h="0">
                <a:tc>
                  <a:txBody>
                    <a:bodyPr/>
                    <a:lstStyle/>
                    <a:p>
                      <a:pPr algn="l" fontAlgn="b"/>
                      <a:r>
                        <a:rPr lang="en-US" sz="2400" b="1">
                          <a:solidFill>
                            <a:srgbClr val="555555"/>
                          </a:solidFill>
                          <a:effectLst/>
                        </a:rPr>
                        <a:t>Type of Decision</a:t>
                      </a:r>
                    </a:p>
                  </a:txBody>
                  <a:tcPr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2400" b="1">
                          <a:solidFill>
                            <a:srgbClr val="555555"/>
                          </a:solidFill>
                          <a:effectLst/>
                        </a:rPr>
                        <a:t>Technique</a:t>
                      </a:r>
                    </a:p>
                  </a:txBody>
                  <a:tcPr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2400" b="1">
                          <a:solidFill>
                            <a:srgbClr val="555555"/>
                          </a:solidFill>
                          <a:effectLst/>
                        </a:rPr>
                        <a:t>Benefit</a:t>
                      </a:r>
                    </a:p>
                  </a:txBody>
                  <a:tcPr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83959529"/>
                  </a:ext>
                </a:extLst>
              </a:tr>
              <a:tr h="0">
                <a:tc>
                  <a:txBody>
                    <a:bodyPr/>
                    <a:lstStyle/>
                    <a:p>
                      <a:pPr fontAlgn="ctr"/>
                      <a:r>
                        <a:rPr lang="en-US" sz="2400">
                          <a:solidFill>
                            <a:srgbClr val="555555"/>
                          </a:solidFill>
                          <a:effectLst/>
                        </a:rPr>
                        <a:t>Group decisions</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2400">
                          <a:solidFill>
                            <a:srgbClr val="555555"/>
                          </a:solidFill>
                          <a:effectLst/>
                        </a:rPr>
                        <a:t>Have diverse members in the group.</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2400">
                          <a:solidFill>
                            <a:srgbClr val="555555"/>
                          </a:solidFill>
                          <a:effectLst/>
                        </a:rPr>
                        <a:t>Improves quality: generates more options, reduces bias</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438440853"/>
                  </a:ext>
                </a:extLst>
              </a:tr>
              <a:tr h="0">
                <a:tc>
                  <a:txBody>
                    <a:bodyPr/>
                    <a:lstStyle/>
                    <a:p>
                      <a:pPr fontAlgn="ctr"/>
                      <a:endParaRPr lang="en-US" sz="2400">
                        <a:effectLst/>
                      </a:endParaRPr>
                    </a:p>
                  </a:txBody>
                  <a:tcPr anchor="ctr">
                    <a:lnL>
                      <a:noFill/>
                    </a:lnL>
                    <a:lnR>
                      <a:noFill/>
                    </a:lnR>
                    <a:lnT>
                      <a:noFill/>
                    </a:lnT>
                    <a:lnB>
                      <a:noFill/>
                    </a:lnB>
                  </a:tcPr>
                </a:tc>
                <a:tc>
                  <a:txBody>
                    <a:bodyPr/>
                    <a:lstStyle/>
                    <a:p>
                      <a:pPr fontAlgn="ctr"/>
                      <a:r>
                        <a:rPr lang="en-US" sz="2400">
                          <a:solidFill>
                            <a:srgbClr val="555555"/>
                          </a:solidFill>
                          <a:effectLst/>
                        </a:rPr>
                        <a:t>Assign a devil’s advocate.</a:t>
                      </a:r>
                    </a:p>
                  </a:txBody>
                  <a:tcPr anchor="ctr">
                    <a:lnL>
                      <a:noFill/>
                    </a:lnL>
                    <a:lnR>
                      <a:noFill/>
                    </a:lnR>
                    <a:lnT>
                      <a:noFill/>
                    </a:lnT>
                    <a:lnB>
                      <a:noFill/>
                    </a:lnB>
                  </a:tcPr>
                </a:tc>
                <a:tc>
                  <a:txBody>
                    <a:bodyPr/>
                    <a:lstStyle/>
                    <a:p>
                      <a:pPr fontAlgn="ctr"/>
                      <a:r>
                        <a:rPr lang="en-US" sz="2400">
                          <a:solidFill>
                            <a:srgbClr val="555555"/>
                          </a:solidFill>
                          <a:effectLst/>
                        </a:rPr>
                        <a:t>Improves quality: reduces groupthink</a:t>
                      </a:r>
                    </a:p>
                  </a:txBody>
                  <a:tcPr anchor="ctr">
                    <a:lnL>
                      <a:noFill/>
                    </a:lnL>
                    <a:lnR>
                      <a:noFill/>
                    </a:lnR>
                    <a:lnT>
                      <a:noFill/>
                    </a:lnT>
                    <a:lnB>
                      <a:noFill/>
                    </a:lnB>
                  </a:tcPr>
                </a:tc>
                <a:extLst>
                  <a:ext uri="{0D108BD9-81ED-4DB2-BD59-A6C34878D82A}">
                    <a16:rowId xmlns:a16="http://schemas.microsoft.com/office/drawing/2014/main" val="1967440626"/>
                  </a:ext>
                </a:extLst>
              </a:tr>
              <a:tr h="0">
                <a:tc>
                  <a:txBody>
                    <a:bodyPr/>
                    <a:lstStyle/>
                    <a:p>
                      <a:pPr fontAlgn="ctr"/>
                      <a:endParaRPr lang="en-US" sz="2400">
                        <a:effectLst/>
                      </a:endParaRPr>
                    </a:p>
                  </a:txBody>
                  <a:tcPr anchor="ctr">
                    <a:lnL>
                      <a:noFill/>
                    </a:lnL>
                    <a:lnR>
                      <a:noFill/>
                    </a:lnR>
                    <a:lnT>
                      <a:noFill/>
                    </a:lnT>
                    <a:lnB>
                      <a:noFill/>
                    </a:lnB>
                    <a:solidFill>
                      <a:srgbClr val="F9F9F9"/>
                    </a:solidFill>
                  </a:tcPr>
                </a:tc>
                <a:tc>
                  <a:txBody>
                    <a:bodyPr/>
                    <a:lstStyle/>
                    <a:p>
                      <a:pPr fontAlgn="ctr"/>
                      <a:r>
                        <a:rPr lang="en-US" sz="2400">
                          <a:solidFill>
                            <a:srgbClr val="555555"/>
                          </a:solidFill>
                          <a:effectLst/>
                        </a:rPr>
                        <a:t>Encourage everyone to speak up and contribute.</a:t>
                      </a:r>
                    </a:p>
                  </a:txBody>
                  <a:tcPr anchor="ctr">
                    <a:lnL>
                      <a:noFill/>
                    </a:lnL>
                    <a:lnR>
                      <a:noFill/>
                    </a:lnR>
                    <a:lnT>
                      <a:noFill/>
                    </a:lnT>
                    <a:lnB>
                      <a:noFill/>
                    </a:lnB>
                    <a:solidFill>
                      <a:srgbClr val="F9F9F9"/>
                    </a:solidFill>
                  </a:tcPr>
                </a:tc>
                <a:tc>
                  <a:txBody>
                    <a:bodyPr/>
                    <a:lstStyle/>
                    <a:p>
                      <a:pPr fontAlgn="ctr"/>
                      <a:r>
                        <a:rPr lang="en-US" sz="2400">
                          <a:solidFill>
                            <a:srgbClr val="555555"/>
                          </a:solidFill>
                          <a:effectLst/>
                        </a:rPr>
                        <a:t>Improves quality: generates more options, prevents suppression of dissent</a:t>
                      </a:r>
                    </a:p>
                  </a:txBody>
                  <a:tcPr anchor="ctr">
                    <a:lnL>
                      <a:noFill/>
                    </a:lnL>
                    <a:lnR>
                      <a:noFill/>
                    </a:lnR>
                    <a:lnT>
                      <a:noFill/>
                    </a:lnT>
                    <a:lnB>
                      <a:noFill/>
                    </a:lnB>
                    <a:solidFill>
                      <a:srgbClr val="F9F9F9"/>
                    </a:solidFill>
                  </a:tcPr>
                </a:tc>
                <a:extLst>
                  <a:ext uri="{0D108BD9-81ED-4DB2-BD59-A6C34878D82A}">
                    <a16:rowId xmlns:a16="http://schemas.microsoft.com/office/drawing/2014/main" val="1772480861"/>
                  </a:ext>
                </a:extLst>
              </a:tr>
              <a:tr h="0">
                <a:tc>
                  <a:txBody>
                    <a:bodyPr/>
                    <a:lstStyle/>
                    <a:p>
                      <a:pPr fontAlgn="ctr"/>
                      <a:endParaRPr lang="en-US" sz="2400">
                        <a:effectLst/>
                      </a:endParaRPr>
                    </a:p>
                  </a:txBody>
                  <a:tcPr anchor="ctr">
                    <a:lnL>
                      <a:noFill/>
                    </a:lnL>
                    <a:lnR>
                      <a:noFill/>
                    </a:lnR>
                    <a:lnT>
                      <a:noFill/>
                    </a:lnT>
                    <a:lnB>
                      <a:noFill/>
                    </a:lnB>
                  </a:tcPr>
                </a:tc>
                <a:tc>
                  <a:txBody>
                    <a:bodyPr/>
                    <a:lstStyle/>
                    <a:p>
                      <a:pPr fontAlgn="ctr"/>
                      <a:r>
                        <a:rPr lang="en-US" sz="2400">
                          <a:solidFill>
                            <a:srgbClr val="555555"/>
                          </a:solidFill>
                          <a:effectLst/>
                        </a:rPr>
                        <a:t>Help group members find common ground.</a:t>
                      </a:r>
                    </a:p>
                  </a:txBody>
                  <a:tcPr anchor="ctr">
                    <a:lnL>
                      <a:noFill/>
                    </a:lnL>
                    <a:lnR>
                      <a:noFill/>
                    </a:lnR>
                    <a:lnT>
                      <a:noFill/>
                    </a:lnT>
                    <a:lnB>
                      <a:noFill/>
                    </a:lnB>
                  </a:tcPr>
                </a:tc>
                <a:tc>
                  <a:txBody>
                    <a:bodyPr/>
                    <a:lstStyle/>
                    <a:p>
                      <a:pPr fontAlgn="ctr"/>
                      <a:r>
                        <a:rPr lang="en-US" sz="2400" dirty="0">
                          <a:solidFill>
                            <a:srgbClr val="555555"/>
                          </a:solidFill>
                          <a:effectLst/>
                        </a:rPr>
                        <a:t>Improves quality: reduces personality conflict</a:t>
                      </a:r>
                    </a:p>
                  </a:txBody>
                  <a:tcPr anchor="ctr">
                    <a:lnL>
                      <a:noFill/>
                    </a:lnL>
                    <a:lnR>
                      <a:noFill/>
                    </a:lnR>
                    <a:lnT>
                      <a:noFill/>
                    </a:lnT>
                    <a:lnB>
                      <a:noFill/>
                    </a:lnB>
                  </a:tcPr>
                </a:tc>
                <a:extLst>
                  <a:ext uri="{0D108BD9-81ED-4DB2-BD59-A6C34878D82A}">
                    <a16:rowId xmlns:a16="http://schemas.microsoft.com/office/drawing/2014/main" val="1303113503"/>
                  </a:ext>
                </a:extLst>
              </a:tr>
            </a:tbl>
          </a:graphicData>
        </a:graphic>
      </p:graphicFrame>
      <p:sp>
        <p:nvSpPr>
          <p:cNvPr id="6" name="TextBox 5">
            <a:extLst>
              <a:ext uri="{FF2B5EF4-FFF2-40B4-BE49-F238E27FC236}">
                <a16:creationId xmlns:a16="http://schemas.microsoft.com/office/drawing/2014/main" id="{585E79CC-43BC-4BC3-99FA-94388667E4F3}"/>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spTree>
    <p:extLst>
      <p:ext uri="{BB962C8B-B14F-4D97-AF65-F5344CB8AC3E}">
        <p14:creationId xmlns:p14="http://schemas.microsoft.com/office/powerpoint/2010/main" val="9678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857744" cy="1456845"/>
          </a:xfrm>
        </p:spPr>
        <p:txBody>
          <a:bodyPr>
            <a:normAutofit fontScale="90000"/>
          </a:bodyPr>
          <a:lstStyle/>
          <a:p>
            <a:pPr marL="514350" indent="-514350"/>
            <a:r>
              <a:rPr lang="en-US" sz="3600" dirty="0"/>
              <a:t>6. How can a manager improve the quality of her individual decision-making?</a:t>
            </a:r>
          </a:p>
        </p:txBody>
      </p:sp>
      <p:sp>
        <p:nvSpPr>
          <p:cNvPr id="4" name="Text Placeholder 3"/>
          <p:cNvSpPr>
            <a:spLocks noGrp="1"/>
          </p:cNvSpPr>
          <p:nvPr>
            <p:ph type="body" sz="quarter" idx="14"/>
          </p:nvPr>
        </p:nvSpPr>
        <p:spPr>
          <a:xfrm>
            <a:off x="1981200" y="2075544"/>
            <a:ext cx="8062912" cy="3934821"/>
          </a:xfrm>
        </p:spPr>
        <p:txBody>
          <a:bodyPr>
            <a:normAutofit fontScale="92500" lnSpcReduction="20000"/>
          </a:bodyPr>
          <a:lstStyle/>
          <a:p>
            <a:pPr marL="0" indent="0">
              <a:buNone/>
            </a:pPr>
            <a:r>
              <a:rPr lang="en-US" b="1" cap="all" dirty="0"/>
              <a:t>Concept Check</a:t>
            </a:r>
          </a:p>
          <a:p>
            <a:pPr marL="742950" indent="-742950">
              <a:buFont typeface="+mj-lt"/>
              <a:buAutoNum type="arabicPeriod"/>
            </a:pPr>
            <a:r>
              <a:rPr lang="en-US" sz="3600" dirty="0"/>
              <a:t>Explain why group decision-making can be more effective than individual decision-making.</a:t>
            </a:r>
          </a:p>
          <a:p>
            <a:pPr marL="742950" indent="-742950">
              <a:buFont typeface="+mj-lt"/>
              <a:buAutoNum type="arabicPeriod"/>
            </a:pPr>
            <a:r>
              <a:rPr lang="en-US" sz="3600" dirty="0"/>
              <a:t>What are some things that can prevent groups from making good decisions?</a:t>
            </a:r>
          </a:p>
          <a:p>
            <a:pPr marL="742950" indent="-742950">
              <a:buFont typeface="+mj-lt"/>
              <a:buAutoNum type="arabicPeriod"/>
            </a:pPr>
            <a:r>
              <a:rPr lang="en-US" sz="3600" dirty="0"/>
              <a:t>As a manager, what can you do to enhance the quality of group decision-making?</a:t>
            </a:r>
          </a:p>
        </p:txBody>
      </p:sp>
      <p:sp>
        <p:nvSpPr>
          <p:cNvPr id="5" name="Rectangle 4">
            <a:extLst>
              <a:ext uri="{FF2B5EF4-FFF2-40B4-BE49-F238E27FC236}">
                <a16:creationId xmlns:a16="http://schemas.microsoft.com/office/drawing/2014/main" id="{81779FBF-43FA-B247-BCFE-9D57A19F307B}"/>
              </a:ext>
            </a:extLst>
          </p:cNvPr>
          <p:cNvSpPr/>
          <p:nvPr/>
        </p:nvSpPr>
        <p:spPr>
          <a:xfrm>
            <a:off x="711200" y="6201175"/>
            <a:ext cx="10856686" cy="415498"/>
          </a:xfrm>
          <a:prstGeom prst="rect">
            <a:avLst/>
          </a:prstGeom>
        </p:spPr>
        <p:txBody>
          <a:bodyPr wrap="square">
            <a:spAutoFit/>
          </a:bodyPr>
          <a:lstStyle/>
          <a:p>
            <a:r>
              <a:rPr lang="en-US" sz="1050" dirty="0">
                <a:latin typeface="Arial" panose="020B0604020202020204" pitchFamily="34" charset="0"/>
              </a:rPr>
              <a:t>This OpenStax ancillary resource is © Rice University under a CC-BY 4.0 International license; it may be reproduced or modified but must be attributed to OpenStax, Rice University and any changes must be noted.</a:t>
            </a:r>
            <a:endParaRPr lang="en-US" sz="1050" b="0" i="0" u="none" strike="noStrike" dirty="0">
              <a:effectLst/>
              <a:latin typeface="Arial" panose="020B0604020202020204" pitchFamily="34" charset="0"/>
            </a:endParaRPr>
          </a:p>
        </p:txBody>
      </p:sp>
    </p:spTree>
    <p:extLst>
      <p:ext uri="{BB962C8B-B14F-4D97-AF65-F5344CB8AC3E}">
        <p14:creationId xmlns:p14="http://schemas.microsoft.com/office/powerpoint/2010/main" val="88792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1981201" y="241301"/>
            <a:ext cx="8062913" cy="658813"/>
          </a:xfrm>
        </p:spPr>
        <p:txBody>
          <a:bodyPr/>
          <a:lstStyle/>
          <a:p>
            <a:pPr>
              <a:defRPr/>
            </a:pPr>
            <a:r>
              <a:rPr lang="en-US" dirty="0"/>
              <a:t>Learning Outcomes</a:t>
            </a:r>
          </a:p>
        </p:txBody>
      </p:sp>
      <p:sp>
        <p:nvSpPr>
          <p:cNvPr id="8" name="Rectangle 7"/>
          <p:cNvSpPr/>
          <p:nvPr/>
        </p:nvSpPr>
        <p:spPr>
          <a:xfrm>
            <a:off x="1981199" y="1061551"/>
            <a:ext cx="8887691" cy="5078313"/>
          </a:xfrm>
          <a:prstGeom prst="rect">
            <a:avLst/>
          </a:prstGeom>
        </p:spPr>
        <p:txBody>
          <a:bodyPr wrap="square">
            <a:spAutoFit/>
          </a:bodyPr>
          <a:lstStyle/>
          <a:p>
            <a:r>
              <a:rPr lang="en-US" sz="2800" b="1" dirty="0"/>
              <a:t>After reading this chapter, you should be able to answer these questions:</a:t>
            </a:r>
          </a:p>
          <a:p>
            <a:endParaRPr lang="en-US" sz="2800" dirty="0"/>
          </a:p>
          <a:p>
            <a:pPr marL="342900" indent="-342900">
              <a:buFont typeface="+mj-lt"/>
              <a:buAutoNum type="arabicPeriod"/>
            </a:pPr>
            <a:r>
              <a:rPr lang="en-US" sz="2400" dirty="0"/>
              <a:t>What are the basic characteristics of managerial decision-making?</a:t>
            </a:r>
          </a:p>
          <a:p>
            <a:pPr marL="342900" indent="-342900">
              <a:buFont typeface="+mj-lt"/>
              <a:buAutoNum type="arabicPeriod"/>
            </a:pPr>
            <a:r>
              <a:rPr lang="en-US" sz="2400" dirty="0"/>
              <a:t>What are the two systems of decision-making in the brain?</a:t>
            </a:r>
          </a:p>
          <a:p>
            <a:pPr marL="342900" indent="-342900">
              <a:buFont typeface="+mj-lt"/>
              <a:buAutoNum type="arabicPeriod"/>
            </a:pPr>
            <a:r>
              <a:rPr lang="en-US" sz="2400" dirty="0"/>
              <a:t>What is the difference between programmed and nonprogrammed decisions?</a:t>
            </a:r>
          </a:p>
          <a:p>
            <a:pPr marL="342900" indent="-342900">
              <a:buFont typeface="+mj-lt"/>
              <a:buAutoNum type="arabicPeriod"/>
            </a:pPr>
            <a:r>
              <a:rPr lang="en-US" sz="2400" dirty="0"/>
              <a:t>What barriers exist that make effective decision-making difficult?</a:t>
            </a:r>
          </a:p>
          <a:p>
            <a:pPr marL="342900" indent="-342900">
              <a:buFont typeface="+mj-lt"/>
              <a:buAutoNum type="arabicPeriod"/>
            </a:pPr>
            <a:r>
              <a:rPr lang="en-US" sz="2400" dirty="0"/>
              <a:t>How can a manager improve the quality of her individual decision-making?</a:t>
            </a:r>
          </a:p>
          <a:p>
            <a:pPr marL="342900" indent="-342900">
              <a:buFont typeface="+mj-lt"/>
              <a:buAutoNum type="arabicPeriod"/>
            </a:pPr>
            <a:r>
              <a:rPr lang="en-US" sz="2400" dirty="0"/>
              <a:t>What are the advantages and disadvantages of group decision-making, and how can a manager improve the quality of group decision-making?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981200" y="241327"/>
            <a:ext cx="7557655" cy="1456845"/>
          </a:xfrm>
        </p:spPr>
        <p:txBody>
          <a:bodyPr>
            <a:normAutofit/>
          </a:bodyPr>
          <a:lstStyle/>
          <a:p>
            <a:r>
              <a:rPr lang="en-US" sz="3600" dirty="0"/>
              <a:t>1</a:t>
            </a:r>
            <a:r>
              <a:rPr lang="en-US" sz="3200" dirty="0"/>
              <a:t>. What are the basic characteristics of managerial decision-making?</a:t>
            </a:r>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dirty="0"/>
              <a:t>What are some positive outcomes of decision-making for an organization? What are some possible negative outcomes?</a:t>
            </a:r>
          </a:p>
          <a:p>
            <a:pPr marL="514350" indent="-514350">
              <a:buFont typeface="+mj-lt"/>
              <a:buAutoNum type="arabicPeriod"/>
            </a:pPr>
            <a:r>
              <a:rPr lang="en-US" dirty="0"/>
              <a:t>How is managerial decision-making different from a multiple-choice test?</a:t>
            </a:r>
          </a:p>
          <a:p>
            <a:pPr marL="514350" indent="-514350">
              <a:buFont typeface="+mj-lt"/>
              <a:buAutoNum type="arabicPeriod"/>
            </a:pPr>
            <a:r>
              <a:rPr lang="en-US" dirty="0"/>
              <a:t>In addition to the owners of a business, who are some of the other stakeholders that managers should consider when making decisions?</a:t>
            </a:r>
          </a:p>
        </p:txBody>
      </p:sp>
    </p:spTree>
    <p:extLst>
      <p:ext uri="{BB962C8B-B14F-4D97-AF65-F5344CB8AC3E}">
        <p14:creationId xmlns:p14="http://schemas.microsoft.com/office/powerpoint/2010/main" val="165791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6.2</a:t>
            </a:r>
            <a:r>
              <a:rPr lang="en-US" b="0" dirty="0"/>
              <a:t> </a:t>
            </a:r>
            <a:r>
              <a:rPr lang="en-US" dirty="0"/>
              <a:t>Emotional Intelligence</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5" name="Picture 4" descr="Exhibit 6.2. A diagram shows “Self-Awareness,” “Self-Regulation,” “Social Skills,” and “Empathy” as the various components of Emotional Intelligence.">
            <a:extLst>
              <a:ext uri="{FF2B5EF4-FFF2-40B4-BE49-F238E27FC236}">
                <a16:creationId xmlns:a16="http://schemas.microsoft.com/office/drawing/2014/main" id="{24F5183C-C26A-49A1-BCCC-BD3A6B75969E}"/>
              </a:ext>
            </a:extLst>
          </p:cNvPr>
          <p:cNvPicPr>
            <a:picLocks noChangeAspect="1"/>
          </p:cNvPicPr>
          <p:nvPr/>
        </p:nvPicPr>
        <p:blipFill>
          <a:blip r:embed="rId2"/>
          <a:stretch>
            <a:fillRect/>
          </a:stretch>
        </p:blipFill>
        <p:spPr>
          <a:xfrm>
            <a:off x="2590800" y="979142"/>
            <a:ext cx="6019799" cy="58648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F45C-8A5D-48F3-B07A-D0C4BBAF71BD}"/>
              </a:ext>
            </a:extLst>
          </p:cNvPr>
          <p:cNvSpPr>
            <a:spLocks noGrp="1"/>
          </p:cNvSpPr>
          <p:nvPr>
            <p:ph type="title"/>
          </p:nvPr>
        </p:nvSpPr>
        <p:spPr>
          <a:xfrm>
            <a:off x="609601" y="241327"/>
            <a:ext cx="8955024" cy="659535"/>
          </a:xfrm>
        </p:spPr>
        <p:txBody>
          <a:bodyPr>
            <a:noAutofit/>
          </a:bodyPr>
          <a:lstStyle/>
          <a:p>
            <a:r>
              <a:rPr lang="en-US" sz="3600" dirty="0"/>
              <a:t>2. What are the two systems of decision-making in the brain?</a:t>
            </a:r>
          </a:p>
        </p:txBody>
      </p:sp>
      <p:sp>
        <p:nvSpPr>
          <p:cNvPr id="4" name="Text Placeholder 3">
            <a:extLst>
              <a:ext uri="{FF2B5EF4-FFF2-40B4-BE49-F238E27FC236}">
                <a16:creationId xmlns:a16="http://schemas.microsoft.com/office/drawing/2014/main" id="{A4B57D2A-CB9C-4B63-8C41-53F256A02762}"/>
              </a:ext>
            </a:extLst>
          </p:cNvPr>
          <p:cNvSpPr>
            <a:spLocks noGrp="1"/>
          </p:cNvSpPr>
          <p:nvPr>
            <p:ph type="body" sz="quarter" idx="14"/>
          </p:nvPr>
        </p:nvSpPr>
        <p:spPr>
          <a:xfrm>
            <a:off x="609600" y="1627632"/>
            <a:ext cx="10750549" cy="4382732"/>
          </a:xfrm>
        </p:spPr>
        <p:txBody>
          <a:bodyPr/>
          <a:lstStyle/>
          <a:p>
            <a:pPr marL="0" indent="0">
              <a:buNone/>
            </a:pPr>
            <a:r>
              <a:rPr lang="en-US" sz="4000" b="1" cap="all" dirty="0"/>
              <a:t>Concept Check</a:t>
            </a:r>
          </a:p>
          <a:p>
            <a:pPr marL="514350" indent="-514350">
              <a:buFont typeface="+mj-lt"/>
              <a:buAutoNum type="arabicPeriod"/>
            </a:pPr>
            <a:r>
              <a:rPr lang="en-US" sz="4000" dirty="0"/>
              <a:t>Explain the two systems used by the brain in decision-making.</a:t>
            </a:r>
          </a:p>
          <a:p>
            <a:pPr marL="514350" indent="-514350">
              <a:buFont typeface="+mj-lt"/>
              <a:buAutoNum type="arabicPeriod"/>
            </a:pPr>
            <a:r>
              <a:rPr lang="en-US" sz="4000" dirty="0"/>
              <a:t>What is emotional intelligence, and why is it important for decision-making?</a:t>
            </a:r>
          </a:p>
          <a:p>
            <a:endParaRPr lang="en-US" dirty="0"/>
          </a:p>
        </p:txBody>
      </p:sp>
    </p:spTree>
    <p:extLst>
      <p:ext uri="{BB962C8B-B14F-4D97-AF65-F5344CB8AC3E}">
        <p14:creationId xmlns:p14="http://schemas.microsoft.com/office/powerpoint/2010/main" val="350331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fontScale="90000"/>
          </a:bodyPr>
          <a:lstStyle/>
          <a:p>
            <a:r>
              <a:rPr lang="en-US" dirty="0"/>
              <a:t>Exhibit 6.3</a:t>
            </a:r>
            <a:r>
              <a:rPr lang="en-US" b="0" dirty="0"/>
              <a:t> </a:t>
            </a:r>
            <a:r>
              <a:rPr lang="en-US" dirty="0"/>
              <a:t>High-Involvement and Low-Involvement Decisions.</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8" name="Picture 7" descr="Exhibit 6.3. The diagram illustrates the different characteristics of high-involvement and low-involvement decisions with the help of two arrowheads, one facing up and the other facing down. The upward arrow labeled “High Involvement Decisions” enlists the following characteristics: Rare purchases such as a house or who to hire for an important position; more complex decisions; more costly decisions; more time invested in making the decision. The downward arrow labeled “Low Investment Decisions” enlists the following characteristics: Items purchased more frequently, like a pack of gum or ordering office supplies; less complex decisions; less costly decisions; less time invested in making the decision.">
            <a:extLst>
              <a:ext uri="{FF2B5EF4-FFF2-40B4-BE49-F238E27FC236}">
                <a16:creationId xmlns:a16="http://schemas.microsoft.com/office/drawing/2014/main" id="{5D6A8071-9604-4DEB-A204-068AE9395367}"/>
              </a:ext>
            </a:extLst>
          </p:cNvPr>
          <p:cNvPicPr>
            <a:picLocks noChangeAspect="1"/>
          </p:cNvPicPr>
          <p:nvPr/>
        </p:nvPicPr>
        <p:blipFill>
          <a:blip r:embed="rId2"/>
          <a:stretch>
            <a:fillRect/>
          </a:stretch>
        </p:blipFill>
        <p:spPr>
          <a:xfrm>
            <a:off x="609601" y="1193800"/>
            <a:ext cx="10941305" cy="47243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6.4 The Decision-Making Process.</a:t>
            </a:r>
            <a:r>
              <a:rPr lang="en-US" b="0" dirty="0"/>
              <a:t>  </a:t>
            </a:r>
            <a:endParaRPr lang="en-US" dirty="0"/>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5" name="Picture 4" descr="Exhibit 6.4. The flowchart shows six steps in the process of decision-making. Step 1: Recognize that a decision needs to be made. Step 2: Generate multiple alternatives, such as consider engaging others in brainstorming to generate many ideas. Step 3: Analyze the alternatives, like conduct research or engage in evidence-based decision making. Step 4: Select the best option. Step 5: Implement the selected alternative. Step 6: Evaluate its effectiveness.">
            <a:extLst>
              <a:ext uri="{FF2B5EF4-FFF2-40B4-BE49-F238E27FC236}">
                <a16:creationId xmlns:a16="http://schemas.microsoft.com/office/drawing/2014/main" id="{759603B7-09F4-421C-8C11-617825A57CB1}"/>
              </a:ext>
            </a:extLst>
          </p:cNvPr>
          <p:cNvPicPr>
            <a:picLocks noChangeAspect="1"/>
          </p:cNvPicPr>
          <p:nvPr/>
        </p:nvPicPr>
        <p:blipFill>
          <a:blip r:embed="rId2"/>
          <a:stretch>
            <a:fillRect/>
          </a:stretch>
        </p:blipFill>
        <p:spPr>
          <a:xfrm>
            <a:off x="1077829" y="1143000"/>
            <a:ext cx="9965633" cy="5345667"/>
          </a:xfrm>
          <a:prstGeom prst="rect">
            <a:avLst/>
          </a:prstGeom>
        </p:spPr>
      </p:pic>
    </p:spTree>
    <p:extLst>
      <p:ext uri="{BB962C8B-B14F-4D97-AF65-F5344CB8AC3E}">
        <p14:creationId xmlns:p14="http://schemas.microsoft.com/office/powerpoint/2010/main" val="70572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857744" cy="1456845"/>
          </a:xfrm>
        </p:spPr>
        <p:txBody>
          <a:bodyPr>
            <a:normAutofit fontScale="90000"/>
          </a:bodyPr>
          <a:lstStyle/>
          <a:p>
            <a:pPr marL="514350" indent="-514350"/>
            <a:r>
              <a:rPr lang="en-US" sz="3600" dirty="0"/>
              <a:t>3. What is the difference between programmed and nonprogrammed decisions?</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dirty="0"/>
              <a:t>Give an example of a programmed decision that a manager might face.</a:t>
            </a:r>
          </a:p>
          <a:p>
            <a:pPr marL="514350" indent="-514350">
              <a:buFont typeface="+mj-lt"/>
              <a:buAutoNum type="arabicPeriod"/>
            </a:pPr>
            <a:r>
              <a:rPr lang="en-US" dirty="0"/>
              <a:t>Give an example of a nonprogrammed decision.</a:t>
            </a:r>
          </a:p>
          <a:p>
            <a:pPr marL="514350" indent="-514350">
              <a:buFont typeface="+mj-lt"/>
              <a:buAutoNum type="arabicPeriod"/>
            </a:pPr>
            <a:r>
              <a:rPr lang="en-US" dirty="0"/>
              <a:t>What are heuristics, and when are they helpful?</a:t>
            </a:r>
          </a:p>
          <a:p>
            <a:pPr marL="514350" indent="-514350">
              <a:buFont typeface="+mj-lt"/>
              <a:buAutoNum type="arabicPeriod"/>
            </a:pPr>
            <a:r>
              <a:rPr lang="en-US" dirty="0"/>
              <a:t>How are programmed and nonprogrammed decisions connected to the reflective and reactive systems in the brain?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857744" cy="1456845"/>
          </a:xfrm>
        </p:spPr>
        <p:txBody>
          <a:bodyPr>
            <a:normAutofit/>
          </a:bodyPr>
          <a:lstStyle/>
          <a:p>
            <a:pPr marL="514350" indent="-514350"/>
            <a:r>
              <a:rPr lang="en-US" sz="3600" dirty="0"/>
              <a:t>4. What barriers exist that make effective decision-making difficult?</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Explain the concept of confirmation bias.</a:t>
            </a:r>
          </a:p>
          <a:p>
            <a:pPr marL="514350" indent="-514350">
              <a:buFont typeface="+mj-lt"/>
              <a:buAutoNum type="arabicPeriod"/>
            </a:pPr>
            <a:r>
              <a:rPr lang="en-US" sz="3600" dirty="0"/>
              <a:t>List and describe at least three barriers to effective decision-making.</a:t>
            </a:r>
          </a:p>
          <a:p>
            <a:pPr marL="514350" indent="-514350">
              <a:buFont typeface="+mj-lt"/>
              <a:buAutoNum type="arabicPeriod"/>
            </a:pPr>
            <a:r>
              <a:rPr lang="en-US" sz="3600" dirty="0"/>
              <a:t>When is conflict beneficial, and when is it harmful? Why?</a:t>
            </a:r>
          </a:p>
        </p:txBody>
      </p:sp>
    </p:spTree>
    <p:extLst>
      <p:ext uri="{BB962C8B-B14F-4D97-AF65-F5344CB8AC3E}">
        <p14:creationId xmlns:p14="http://schemas.microsoft.com/office/powerpoint/2010/main" val="1482285459"/>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10499</TotalTime>
  <Words>1499</Words>
  <Application>Microsoft Macintosh PowerPoint</Application>
  <PresentationFormat>Widescreen</PresentationFormat>
  <Paragraphs>146</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Organizational Behavior</vt:lpstr>
      <vt:lpstr>Learning Outcomes</vt:lpstr>
      <vt:lpstr>1. What are the basic characteristics of managerial decision-making?</vt:lpstr>
      <vt:lpstr>Exhibit 6.2 Emotional Intelligence</vt:lpstr>
      <vt:lpstr>2. What are the two systems of decision-making in the brain?</vt:lpstr>
      <vt:lpstr>Exhibit 6.3 High-Involvement and Low-Involvement Decisions.</vt:lpstr>
      <vt:lpstr>Exhibit 6.4 The Decision-Making Process.  </vt:lpstr>
      <vt:lpstr>3. What is the difference between programmed and nonprogrammed decisions?</vt:lpstr>
      <vt:lpstr>4. What barriers exist that make effective decision-making difficult?</vt:lpstr>
      <vt:lpstr>Table 6.1 Summary of Techniques That May Improve Individual Decision-Making</vt:lpstr>
      <vt:lpstr>Table 6.2 Common Logical Fallacies </vt:lpstr>
      <vt:lpstr>Table 6.2 Common Logical Fallacies </vt:lpstr>
      <vt:lpstr>Exhibit 6.6 Ethical Decision Tree </vt:lpstr>
      <vt:lpstr>5. How can a manager improve the quality of her individual decision-making?</vt:lpstr>
      <vt:lpstr>Table 6.3 Summary of Techniques That May Improve Group Decision-Making</vt:lpstr>
      <vt:lpstr>6. How can a manager improve the quality of her individual decision-making?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Microsoft Office User</cp:lastModifiedBy>
  <cp:revision>91</cp:revision>
  <dcterms:created xsi:type="dcterms:W3CDTF">2018-05-29T21:16:34Z</dcterms:created>
  <dcterms:modified xsi:type="dcterms:W3CDTF">2019-10-28T15:58:36Z</dcterms:modified>
</cp:coreProperties>
</file>