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77" r:id="rId3"/>
    <p:sldId id="334" r:id="rId4"/>
    <p:sldId id="358" r:id="rId5"/>
    <p:sldId id="359" r:id="rId6"/>
    <p:sldId id="348" r:id="rId7"/>
    <p:sldId id="353" r:id="rId8"/>
    <p:sldId id="362" r:id="rId9"/>
    <p:sldId id="354" r:id="rId10"/>
    <p:sldId id="363" r:id="rId11"/>
    <p:sldId id="347" r:id="rId12"/>
    <p:sldId id="345" r:id="rId13"/>
    <p:sldId id="356" r:id="rId14"/>
    <p:sldId id="297" r:id="rId15"/>
    <p:sldId id="360" r:id="rId16"/>
    <p:sldId id="361" r:id="rId17"/>
    <p:sldId id="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292" autoAdjust="0"/>
  </p:normalViewPr>
  <p:slideViewPr>
    <p:cSldViewPr snapToGrid="0" snapToObjects="1">
      <p:cViewPr varScale="1">
        <p:scale>
          <a:sx n="61" d="100"/>
          <a:sy n="61" d="100"/>
        </p:scale>
        <p:origin x="248" y="11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8A76F-2B05-413E-976F-0BF7E126CE6E}" type="datetimeFigureOut">
              <a:rPr lang="en-US" smtClean="0"/>
              <a:pPr/>
              <a:t>10/28/19</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335C6-3C3E-4B80-A9C6-74F0A1957479}" type="datetimeFigureOut">
              <a:rPr lang="en-US" smtClean="0"/>
              <a:pPr/>
              <a:t>10/28/19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91A0EE-5618-4FFB-9C66-974DDFCAFAC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3" name="Picture 2">
            <a:extLst>
              <a:ext uri="{FF2B5EF4-FFF2-40B4-BE49-F238E27FC236}">
                <a16:creationId xmlns:a16="http://schemas.microsoft.com/office/drawing/2014/main" id="{437CAF15-C972-4CAD-BAF0-DCC7EAAD1F4F}"/>
              </a:ext>
            </a:extLst>
          </p:cNvPr>
          <p:cNvPicPr>
            <a:picLocks noChangeAspect="1"/>
          </p:cNvPicPr>
          <p:nvPr userDrawn="1"/>
        </p:nvPicPr>
        <p:blipFill>
          <a:blip r:embed="rId3"/>
          <a:stretch>
            <a:fillRect/>
          </a:stretch>
        </p:blipFill>
        <p:spPr>
          <a:xfrm>
            <a:off x="4661655" y="2381735"/>
            <a:ext cx="3003697" cy="3860015"/>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70"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60" r:id="rId15"/>
    <p:sldLayoutId id="2147483661" r:id="rId16"/>
    <p:sldLayoutId id="2147483662" r:id="rId17"/>
    <p:sldLayoutId id="2147483663" r:id="rId18"/>
    <p:sldLayoutId id="2147483664"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Organizational Behavior</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524000" y="1509713"/>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4 </a:t>
            </a:r>
            <a:r>
              <a:rPr lang="en-US" cap="all" dirty="0"/>
              <a:t>LEARNING AND REINFORCEMENT</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70EE-F7BF-4491-B71F-3C7A4D94247D}"/>
              </a:ext>
            </a:extLst>
          </p:cNvPr>
          <p:cNvSpPr>
            <a:spLocks noGrp="1"/>
          </p:cNvSpPr>
          <p:nvPr>
            <p:ph type="title"/>
          </p:nvPr>
        </p:nvSpPr>
        <p:spPr/>
        <p:txBody>
          <a:bodyPr/>
          <a:lstStyle/>
          <a:p>
            <a:r>
              <a:rPr lang="en-US" dirty="0"/>
              <a:t>Exhibit 4.2 Schedules of Partial Reinforcement </a:t>
            </a:r>
          </a:p>
        </p:txBody>
      </p:sp>
      <p:pic>
        <p:nvPicPr>
          <p:cNvPr id="6" name="Picture 2" descr="Exhibit 4.2. A partial reinforcement schedule rewards desired behavior at specific intervals, not every time desired behavior is exhibited. Compared to continuous schedules, partial reinforcement schedules lead to slower learning but stronger retention. Thus, learning is generally more permanent. Four kinds of partial reinforcement schedules can be identified: (1) fixed interval, (2) fixed ratio, (3) variable interval, and (4) variable ratio and is summarized in Table 4.2. For the Fixed interval schedule of reinforcement the nature of reinforcement is reward on fixed time basis, the  effects on behavior when applied leads to average and irregular performance the effects on behavior when terminated are Quick extinction of behavior and an example is a weekly paycheck. For the Fixed ratio schedule of reinforcement the nature of reinforcement is reward consistently tied to output, the  effects on behavior when applied leads quickly to very high and stable performance the effects on behavior when terminated are Quick extinction of behavior and an example is a piece-rate pay system. For the variable interval schedule of reinforcement the nature of reinforcement is a reward given at variable intervals around some average time, the  effects on behavior when applied leads to moderately high and stable performance the effects on behavior when terminated are Slow extinction of behavior and an example is a monthly performance appraisal and reward at random times each month. For the variable ratio schedule of reinforcement the nature of reinforcement is a reward given at variable output levels around some average output, the effects on behavior when applied leads to very high performance and the effects on behavior when terminated are a slow extinction of behavior and an example is a sales bonus tied to selling X  accounts, but X  constantly changes around some mean.">
            <a:extLst>
              <a:ext uri="{FF2B5EF4-FFF2-40B4-BE49-F238E27FC236}">
                <a16:creationId xmlns:a16="http://schemas.microsoft.com/office/drawing/2014/main" id="{A6175483-7912-48D1-B710-298AFA8A2C04}"/>
              </a:ext>
            </a:extLst>
          </p:cNvPr>
          <p:cNvPicPr>
            <a:picLocks noChangeAspect="1" noChangeArrowheads="1"/>
          </p:cNvPicPr>
          <p:nvPr/>
        </p:nvPicPr>
        <p:blipFill>
          <a:blip r:embed="rId2" cstate="print"/>
          <a:srcRect/>
          <a:stretch>
            <a:fillRect/>
          </a:stretch>
        </p:blipFill>
        <p:spPr bwMode="auto">
          <a:xfrm>
            <a:off x="2532741" y="971911"/>
            <a:ext cx="7017657" cy="5671095"/>
          </a:xfrm>
          <a:prstGeom prst="rect">
            <a:avLst/>
          </a:prstGeom>
          <a:noFill/>
          <a:ln w="9525">
            <a:noFill/>
            <a:miter lim="800000"/>
            <a:headEnd/>
            <a:tailEnd/>
          </a:ln>
          <a:effectLst/>
        </p:spPr>
      </p:pic>
    </p:spTree>
    <p:extLst>
      <p:ext uri="{BB962C8B-B14F-4D97-AF65-F5344CB8AC3E}">
        <p14:creationId xmlns:p14="http://schemas.microsoft.com/office/powerpoint/2010/main" val="218189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a:bodyPr>
          <a:lstStyle/>
          <a:p>
            <a:r>
              <a:rPr lang="en-US" sz="3600" dirty="0"/>
              <a:t>2. </a:t>
            </a:r>
            <a:r>
              <a:rPr lang="en-US" dirty="0"/>
              <a:t>What are the best practices that organizations utilize to train employees in new job skills?</a:t>
            </a:r>
            <a:endParaRPr lang="en-US" sz="3600" dirty="0"/>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is reinforcement, and how can it be applied to motivation? </a:t>
            </a:r>
          </a:p>
          <a:p>
            <a:pPr marL="514350" indent="-514350">
              <a:buFont typeface="+mj-lt"/>
              <a:buAutoNum type="arabicPeriod"/>
            </a:pPr>
            <a:r>
              <a:rPr lang="en-US" sz="3600" dirty="0"/>
              <a:t>What are the four strategies to use for behavioral change? </a:t>
            </a:r>
          </a:p>
          <a:p>
            <a:pPr marL="514350" indent="-514350">
              <a:buFont typeface="+mj-lt"/>
              <a:buAutoNum type="arabicPeriod"/>
            </a:pPr>
            <a:r>
              <a:rPr lang="en-US" sz="3600" dirty="0"/>
              <a:t>What is the significance of schedules in changing behavior?</a:t>
            </a:r>
          </a:p>
        </p:txBody>
      </p:sp>
    </p:spTree>
    <p:extLst>
      <p:ext uri="{BB962C8B-B14F-4D97-AF65-F5344CB8AC3E}">
        <p14:creationId xmlns:p14="http://schemas.microsoft.com/office/powerpoint/2010/main" val="165791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9038253" cy="1102281"/>
          </a:xfrm>
        </p:spPr>
        <p:txBody>
          <a:bodyPr/>
          <a:lstStyle/>
          <a:p>
            <a:r>
              <a:rPr lang="en-US" dirty="0"/>
              <a:t>Exhibit 4.8</a:t>
            </a:r>
            <a:r>
              <a:rPr lang="en-US" b="0" dirty="0"/>
              <a:t> </a:t>
            </a:r>
            <a:r>
              <a:rPr lang="en-US" dirty="0"/>
              <a:t>Steps in Implementing a Behavioral Modification Program</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4.8. The five steps of systematically implement these programs are listed in Exhibit 4.8. they are : step 1: Establishing Clear Behavioral Criteria; Step 2: Conducting a Performance Audit; Step 3: Setting Specific Behavioral Goals; Setting Specific Behavioral Goals; Step 4: Evaluating Results. and finally Step 5: Administering Feedback and Rewards.">
            <a:extLst>
              <a:ext uri="{FF2B5EF4-FFF2-40B4-BE49-F238E27FC236}">
                <a16:creationId xmlns:a16="http://schemas.microsoft.com/office/drawing/2014/main" id="{BA433191-DF05-4463-817B-B31896853197}"/>
              </a:ext>
            </a:extLst>
          </p:cNvPr>
          <p:cNvPicPr>
            <a:picLocks noChangeAspect="1"/>
          </p:cNvPicPr>
          <p:nvPr/>
        </p:nvPicPr>
        <p:blipFill>
          <a:blip r:embed="rId2"/>
          <a:stretch>
            <a:fillRect/>
          </a:stretch>
        </p:blipFill>
        <p:spPr>
          <a:xfrm>
            <a:off x="729336" y="2657854"/>
            <a:ext cx="10949745" cy="14206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1327"/>
            <a:ext cx="9038253" cy="1102281"/>
          </a:xfrm>
        </p:spPr>
        <p:txBody>
          <a:bodyPr/>
          <a:lstStyle/>
          <a:p>
            <a:r>
              <a:rPr lang="en-US" dirty="0"/>
              <a:t>Exhibit 4.9</a:t>
            </a:r>
            <a:r>
              <a:rPr lang="en-US" b="0" dirty="0"/>
              <a:t> </a:t>
            </a:r>
            <a:r>
              <a:rPr lang="en-US" dirty="0"/>
              <a:t>Intergroup Comparison of Performance Using BCM</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5" name="Picture 4" descr="Exhibit 4.9. There are many ways to see how the principles of behavior modification can be applied in organizational&#10;settings. Exhibit 4.9 illustrates one example. Here researchers carry out a field experiment in a medium-sized plant. Two separate groups of supervisors were used in the study. In one group, the experimental group, the supervisors were trained in the techniques of behavior modification. This program was called “behavioral contingency management,” or BCM. Included here were ten 90-minute lectures conducted over 7 months on behavioral change strategies. The second group of supervisors (the control group) received no such training. Following this, the trained supervisors were asked to implement what they had learned among their groups; obviously, the control group supervisors were given no such instructions. After 7 months, group performance was examined for all groups. Two types of data were collected. First, the researchers were interested in any possible behavioral changes among the various workers in the experimental groups (compared to the control groups) as a result of the behavior modification efforts. The researchers concluded that the introduction of the behavioral modification program led to substantive improvements in plant performance.&#10;">
            <a:extLst>
              <a:ext uri="{FF2B5EF4-FFF2-40B4-BE49-F238E27FC236}">
                <a16:creationId xmlns:a16="http://schemas.microsoft.com/office/drawing/2014/main" id="{FB03C78B-05D3-4F75-A287-86415EE87E23}"/>
              </a:ext>
            </a:extLst>
          </p:cNvPr>
          <p:cNvPicPr>
            <a:picLocks noChangeAspect="1"/>
          </p:cNvPicPr>
          <p:nvPr/>
        </p:nvPicPr>
        <p:blipFill>
          <a:blip r:embed="rId2"/>
          <a:stretch>
            <a:fillRect/>
          </a:stretch>
        </p:blipFill>
        <p:spPr>
          <a:xfrm>
            <a:off x="1663548" y="1185886"/>
            <a:ext cx="9038253" cy="5268037"/>
          </a:xfrm>
          <a:prstGeom prst="rect">
            <a:avLst/>
          </a:prstGeom>
        </p:spPr>
      </p:pic>
    </p:spTree>
    <p:extLst>
      <p:ext uri="{BB962C8B-B14F-4D97-AF65-F5344CB8AC3E}">
        <p14:creationId xmlns:p14="http://schemas.microsoft.com/office/powerpoint/2010/main" val="121462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557655" cy="1456845"/>
          </a:xfrm>
        </p:spPr>
        <p:txBody>
          <a:bodyPr>
            <a:normAutofit/>
          </a:bodyPr>
          <a:lstStyle/>
          <a:p>
            <a:pPr marL="514350" indent="-514350"/>
            <a:r>
              <a:rPr lang="en-US" sz="3600" dirty="0"/>
              <a:t>3. </a:t>
            </a:r>
            <a:r>
              <a:rPr lang="en-US" dirty="0"/>
              <a:t>How do managers and organizations reduce undesirable employee behavior while reinforcing desirable behavior?</a:t>
            </a:r>
            <a:endParaRPr lang="en-US" sz="3600" dirty="0"/>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What is behavior modification? </a:t>
            </a:r>
          </a:p>
          <a:p>
            <a:pPr marL="514350" indent="-514350">
              <a:buFont typeface="+mj-lt"/>
              <a:buAutoNum type="arabicPeriod"/>
            </a:pPr>
            <a:r>
              <a:rPr lang="en-US" sz="3600" dirty="0"/>
              <a:t>What is a performance audit, and what are the components?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278E-12C3-4776-AD1F-89706C87CDFB}"/>
              </a:ext>
            </a:extLst>
          </p:cNvPr>
          <p:cNvSpPr>
            <a:spLocks noGrp="1"/>
          </p:cNvSpPr>
          <p:nvPr>
            <p:ph type="title"/>
          </p:nvPr>
        </p:nvSpPr>
        <p:spPr/>
        <p:txBody>
          <a:bodyPr/>
          <a:lstStyle/>
          <a:p>
            <a:r>
              <a:rPr lang="en-US" dirty="0"/>
              <a:t>Exhibit 4.10 </a:t>
            </a:r>
            <a:r>
              <a:rPr lang="en-US" dirty="0" err="1"/>
              <a:t>Kanfer’s</a:t>
            </a:r>
            <a:r>
              <a:rPr lang="en-US" dirty="0"/>
              <a:t> Model of Self-Regulation</a:t>
            </a:r>
          </a:p>
        </p:txBody>
      </p:sp>
      <p:pic>
        <p:nvPicPr>
          <p:cNvPr id="6" name="Picture 5" descr="Exhibit 4.10. Underlying BSM is a firm belief that individuals are capable of self-control; if they want to change their behavior (whether it is to come to work on time, quit smoking, lose weight, etc.), it is possible through a process called self-regulation, is depicted in Exhibit 4.10. According to the model, people tend to go about their day’s activities fairly routinely until something unusual or unexpected occurs. At this point, the individual initiates the self-regulation process by entering into self-monitoring (Stage 1). Next, in Stage 2, or self-evaluation, you would consider what you should be wearing. Finally, after evaluating the situation and taking corrective action if necessary, you would assure yourself that the disruptive influence had passed and everything was now fine. This phase (Stage 3) is called self-reinforcement.   This self-regulation process forms the foundation for BSM.">
            <a:extLst>
              <a:ext uri="{FF2B5EF4-FFF2-40B4-BE49-F238E27FC236}">
                <a16:creationId xmlns:a16="http://schemas.microsoft.com/office/drawing/2014/main" id="{0D228D34-8DF7-4177-90BE-423EAACBC720}"/>
              </a:ext>
            </a:extLst>
          </p:cNvPr>
          <p:cNvPicPr>
            <a:picLocks noChangeAspect="1"/>
          </p:cNvPicPr>
          <p:nvPr/>
        </p:nvPicPr>
        <p:blipFill>
          <a:blip r:embed="rId2"/>
          <a:stretch>
            <a:fillRect/>
          </a:stretch>
        </p:blipFill>
        <p:spPr>
          <a:xfrm>
            <a:off x="609599" y="2599259"/>
            <a:ext cx="10993751" cy="1188970"/>
          </a:xfrm>
          <a:prstGeom prst="rect">
            <a:avLst/>
          </a:prstGeom>
        </p:spPr>
      </p:pic>
      <p:sp>
        <p:nvSpPr>
          <p:cNvPr id="7" name="TextBox 6">
            <a:extLst>
              <a:ext uri="{FF2B5EF4-FFF2-40B4-BE49-F238E27FC236}">
                <a16:creationId xmlns:a16="http://schemas.microsoft.com/office/drawing/2014/main" id="{C759CC99-1928-4441-A281-5793AC87E3F5}"/>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spTree>
    <p:extLst>
      <p:ext uri="{BB962C8B-B14F-4D97-AF65-F5344CB8AC3E}">
        <p14:creationId xmlns:p14="http://schemas.microsoft.com/office/powerpoint/2010/main" val="418792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AE45-D61B-4E77-AC50-64DD40C0EFEE}"/>
              </a:ext>
            </a:extLst>
          </p:cNvPr>
          <p:cNvSpPr>
            <a:spLocks noGrp="1"/>
          </p:cNvSpPr>
          <p:nvPr>
            <p:ph type="title"/>
          </p:nvPr>
        </p:nvSpPr>
        <p:spPr>
          <a:xfrm>
            <a:off x="609600" y="241327"/>
            <a:ext cx="9243528" cy="1270232"/>
          </a:xfrm>
        </p:spPr>
        <p:txBody>
          <a:bodyPr>
            <a:normAutofit/>
          </a:bodyPr>
          <a:lstStyle/>
          <a:p>
            <a:r>
              <a:rPr lang="en-US" dirty="0"/>
              <a:t>Exhibit 4.11 A Social Learning Theory Model of  Self-Management</a:t>
            </a:r>
          </a:p>
        </p:txBody>
      </p:sp>
      <p:sp>
        <p:nvSpPr>
          <p:cNvPr id="5" name="TextBox 4">
            <a:extLst>
              <a:ext uri="{FF2B5EF4-FFF2-40B4-BE49-F238E27FC236}">
                <a16:creationId xmlns:a16="http://schemas.microsoft.com/office/drawing/2014/main" id="{8C7823E9-3BB5-41AB-A0D4-0D83B399C6EC}"/>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7" name="Picture 6" descr="Exhibit 4.10. When we combine the above self-regulation model with social learning theory, we can see how the self-management process works. This is illustrated in Exhibit 4.11, four interactive factors must be considered. These are situational cues (things such as personal goal setting, self-contracts,  attention focusers, self-observation data, avoidance of negative cues, and seeking positive cues), the person (symbolic coding,  rehearsal, and self-talk), behaviors (performing undesired but necessary tasks), and consequences (self-reinforcement and self-punishment).  (Note that the arrows in this diagram go in both directions to reflect the two-way process among these four factors.)">
            <a:extLst>
              <a:ext uri="{FF2B5EF4-FFF2-40B4-BE49-F238E27FC236}">
                <a16:creationId xmlns:a16="http://schemas.microsoft.com/office/drawing/2014/main" id="{87F7605C-CD47-45C1-B71E-F93486D97E86}"/>
              </a:ext>
            </a:extLst>
          </p:cNvPr>
          <p:cNvPicPr>
            <a:picLocks noChangeAspect="1"/>
          </p:cNvPicPr>
          <p:nvPr/>
        </p:nvPicPr>
        <p:blipFill>
          <a:blip r:embed="rId2"/>
          <a:stretch>
            <a:fillRect/>
          </a:stretch>
        </p:blipFill>
        <p:spPr>
          <a:xfrm>
            <a:off x="497634" y="1673658"/>
            <a:ext cx="11389942" cy="3868723"/>
          </a:xfrm>
          <a:prstGeom prst="rect">
            <a:avLst/>
          </a:prstGeom>
        </p:spPr>
      </p:pic>
    </p:spTree>
    <p:extLst>
      <p:ext uri="{BB962C8B-B14F-4D97-AF65-F5344CB8AC3E}">
        <p14:creationId xmlns:p14="http://schemas.microsoft.com/office/powerpoint/2010/main" val="397843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79" y="241327"/>
            <a:ext cx="9167034" cy="1456845"/>
          </a:xfrm>
        </p:spPr>
        <p:txBody>
          <a:bodyPr>
            <a:noAutofit/>
          </a:bodyPr>
          <a:lstStyle/>
          <a:p>
            <a:pPr marL="514350" indent="-514350"/>
            <a:r>
              <a:rPr lang="en-US" dirty="0"/>
              <a:t>4. How can employees be trained to assume more responsibility for self-improvement and job performance with the goal of creating a work environment characterized by continual self-learning and employee development?</a:t>
            </a:r>
          </a:p>
        </p:txBody>
      </p:sp>
      <p:sp>
        <p:nvSpPr>
          <p:cNvPr id="4" name="Text Placeholder 3"/>
          <p:cNvSpPr>
            <a:spLocks noGrp="1"/>
          </p:cNvSpPr>
          <p:nvPr>
            <p:ph type="body" sz="quarter" idx="14"/>
          </p:nvPr>
        </p:nvSpPr>
        <p:spPr>
          <a:xfrm>
            <a:off x="1981200" y="2075544"/>
            <a:ext cx="8062912" cy="3934821"/>
          </a:xfrm>
        </p:spPr>
        <p:txBody>
          <a:bodyPr>
            <a:normAutofit lnSpcReduction="10000"/>
          </a:bodyPr>
          <a:lstStyle/>
          <a:p>
            <a:pPr marL="0" indent="0">
              <a:buNone/>
            </a:pPr>
            <a:r>
              <a:rPr lang="en-US" b="1" cap="all" dirty="0"/>
              <a:t>Concept Check</a:t>
            </a:r>
          </a:p>
          <a:p>
            <a:pPr marL="514350" indent="-514350">
              <a:buFont typeface="+mj-lt"/>
              <a:buAutoNum type="arabicPeriod"/>
            </a:pPr>
            <a:r>
              <a:rPr lang="en-US" sz="3600" dirty="0"/>
              <a:t> Understand </a:t>
            </a:r>
            <a:r>
              <a:rPr lang="en-US" sz="3600" dirty="0" err="1"/>
              <a:t>Kanfer’s</a:t>
            </a:r>
            <a:r>
              <a:rPr lang="en-US" sz="3600" dirty="0"/>
              <a:t> behavioral self-management process. </a:t>
            </a:r>
          </a:p>
          <a:p>
            <a:pPr marL="514350" indent="-514350">
              <a:buFont typeface="+mj-lt"/>
              <a:buAutoNum type="arabicPeriod"/>
            </a:pPr>
            <a:r>
              <a:rPr lang="en-US" sz="3600" dirty="0"/>
              <a:t>What are things you can do to instill self-management techniques for yourself? </a:t>
            </a:r>
          </a:p>
          <a:p>
            <a:pPr marL="514350" indent="-514350">
              <a:buFont typeface="+mj-lt"/>
              <a:buAutoNum type="arabicPeriod"/>
            </a:pPr>
            <a:r>
              <a:rPr lang="en-US" sz="3600" dirty="0"/>
              <a:t>What behavioral self-management techniques can you use as a manager?</a:t>
            </a:r>
          </a:p>
        </p:txBody>
      </p:sp>
      <p:sp>
        <p:nvSpPr>
          <p:cNvPr id="3" name="Rectangle 2">
            <a:extLst>
              <a:ext uri="{FF2B5EF4-FFF2-40B4-BE49-F238E27FC236}">
                <a16:creationId xmlns:a16="http://schemas.microsoft.com/office/drawing/2014/main" id="{7EBB1234-143E-4EA9-8DFA-0E438CAABA2C}"/>
              </a:ext>
            </a:extLst>
          </p:cNvPr>
          <p:cNvSpPr/>
          <p:nvPr/>
        </p:nvSpPr>
        <p:spPr>
          <a:xfrm>
            <a:off x="493484" y="6064571"/>
            <a:ext cx="11292115" cy="461665"/>
          </a:xfrm>
          <a:prstGeom prst="rect">
            <a:avLst/>
          </a:prstGeom>
        </p:spPr>
        <p:txBody>
          <a:bodyPr wrap="square">
            <a:spAutoFit/>
          </a:bodyPr>
          <a:lstStyle/>
          <a:p>
            <a:r>
              <a:rPr lang="en-US" sz="120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88773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1625600" y="1061551"/>
            <a:ext cx="9243290" cy="5693866"/>
          </a:xfrm>
          <a:prstGeom prst="rect">
            <a:avLst/>
          </a:prstGeom>
        </p:spPr>
        <p:txBody>
          <a:bodyPr wrap="square">
            <a:spAutoFit/>
          </a:bodyPr>
          <a:lstStyle/>
          <a:p>
            <a:r>
              <a:rPr lang="en-US" sz="2800" b="1" dirty="0"/>
              <a:t>After reading this chapter, you should be able to answer these questions:</a:t>
            </a:r>
          </a:p>
          <a:p>
            <a:endParaRPr lang="en-US" sz="2800" dirty="0"/>
          </a:p>
          <a:p>
            <a:pPr marL="342900" lvl="0" indent="-342900">
              <a:buFont typeface="+mj-lt"/>
              <a:buAutoNum type="arabicPeriod"/>
            </a:pPr>
            <a:r>
              <a:rPr lang="en-US" sz="2800" dirty="0"/>
              <a:t>How do organizations offer appropriate rewards in a timely fashion?</a:t>
            </a:r>
          </a:p>
          <a:p>
            <a:pPr marL="342900" lvl="0" indent="-342900">
              <a:buFont typeface="+mj-lt"/>
              <a:buAutoNum type="arabicPeriod"/>
            </a:pPr>
            <a:r>
              <a:rPr lang="en-US" sz="2800" dirty="0"/>
              <a:t>What are the best practices that organizations utilize to train employees in new job skills?</a:t>
            </a:r>
          </a:p>
          <a:p>
            <a:pPr marL="342900" lvl="0" indent="-342900">
              <a:buFont typeface="+mj-lt"/>
              <a:buAutoNum type="arabicPeriod"/>
            </a:pPr>
            <a:r>
              <a:rPr lang="en-US" sz="2800" dirty="0"/>
              <a:t>How do managers and organizations reduce undesirable employee behavior while reinforcing desirable behavior?</a:t>
            </a:r>
          </a:p>
          <a:p>
            <a:pPr marL="342900" lvl="0" indent="-342900">
              <a:buFont typeface="+mj-lt"/>
              <a:buAutoNum type="arabicPeriod"/>
            </a:pPr>
            <a:r>
              <a:rPr lang="en-US" sz="2800" dirty="0"/>
              <a:t>How can employees be trained to assume more responsibility for self-improvement and job performance with the goal of creating a work environment characterized by continual self-learning and employee development?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156192" cy="659535"/>
          </a:xfrm>
        </p:spPr>
        <p:txBody>
          <a:bodyPr>
            <a:normAutofit fontScale="90000"/>
          </a:bodyPr>
          <a:lstStyle/>
          <a:p>
            <a:r>
              <a:rPr lang="en-US" dirty="0"/>
              <a:t>Exhibit 4.2 The Development of Modern Behavioral Learning Theory</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4.2. The four stages in the development of research on learning are illustrated in Exhibit 4.2. Scientific interest in learning dates from the early experiments of Pavlov and others around the turn of the century. The focus of this research was on stimulus-response relationships and the environmental determinants of observable behaviors. This was followed by the discovery of the law of effect, experiments in operant conditioning, and, finally, the formulation of social learning theory.">
            <a:extLst>
              <a:ext uri="{FF2B5EF4-FFF2-40B4-BE49-F238E27FC236}">
                <a16:creationId xmlns:a16="http://schemas.microsoft.com/office/drawing/2014/main" id="{2E29CE12-8209-412E-A561-3472908CFD5F}"/>
              </a:ext>
            </a:extLst>
          </p:cNvPr>
          <p:cNvPicPr>
            <a:picLocks noChangeAspect="1"/>
          </p:cNvPicPr>
          <p:nvPr/>
        </p:nvPicPr>
        <p:blipFill>
          <a:blip r:embed="rId2"/>
          <a:stretch>
            <a:fillRect/>
          </a:stretch>
        </p:blipFill>
        <p:spPr>
          <a:xfrm>
            <a:off x="3166867" y="900861"/>
            <a:ext cx="5543996" cy="56245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3439-DE05-4199-B2D7-E4D162AB8E90}"/>
              </a:ext>
            </a:extLst>
          </p:cNvPr>
          <p:cNvSpPr>
            <a:spLocks noGrp="1"/>
          </p:cNvSpPr>
          <p:nvPr>
            <p:ph type="title"/>
          </p:nvPr>
        </p:nvSpPr>
        <p:spPr/>
        <p:txBody>
          <a:bodyPr/>
          <a:lstStyle/>
          <a:p>
            <a:r>
              <a:rPr lang="en-US" dirty="0"/>
              <a:t>Exhibit 4.3 Classical versus Operant Conditioning</a:t>
            </a:r>
          </a:p>
        </p:txBody>
      </p:sp>
      <p:sp>
        <p:nvSpPr>
          <p:cNvPr id="5" name="TextBox 4">
            <a:extLst>
              <a:ext uri="{FF2B5EF4-FFF2-40B4-BE49-F238E27FC236}">
                <a16:creationId xmlns:a16="http://schemas.microsoft.com/office/drawing/2014/main" id="{4DFFB81D-2A3C-4B13-B11F-A35AD0E28BC8}"/>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7" name="Picture 6" descr="Exhibit 4.3. Classical conditioning is the process whereby a stimulus-response (S-R) bond is developed between a&#10;conditioned stimulus and a conditioned response through the repeated linking of a conditioned stimulus&#10;with an unconditioned stimulus. This process is illustrated in Exhibit 4.3. The classic example of Pavlov’s experiments illustrates the process. Pavlov was initially interested in the digestive processes of dogs but noticed that the dogs started to salivate at the first signal of approaching food. On the basis of this discovery, he shifted his attention to the question of whether animals could be trained to draw a causal relationship between previously unconnected factors. Specifically, using the dogs as subjects, he examined the extent to which the dogs could learn to associate the ringing of a bell with the act of salivation. The experiment began with unlearned, or unconditioned, stimulus-response relationships. When a dog was presented with meat (unconditioned stimulus), the dog salivated (unconditioned response). No learning was necessary here, as this relationship represented a natural physiological process. Next, Pavlov paired the unconditioned stimulus (meat) with a neutral one (the ringing of a bell). Normally, the ringing of the bell by itself would not be expected to elicit salivation. However, over time, a learned linkage developed for the dog between the bell and meat, ultimately resulting in an S-R bond between the conditioned stimulus (the bell) and the response (salivation) without the presence of the unconditioned stimulus (the meat). Evidence emerged that learning had occurred and that this learning resulted from conditioning the dogs to associate two normally unrelated objects, the bell and the meat.&#10;">
            <a:extLst>
              <a:ext uri="{FF2B5EF4-FFF2-40B4-BE49-F238E27FC236}">
                <a16:creationId xmlns:a16="http://schemas.microsoft.com/office/drawing/2014/main" id="{28FB9460-607E-4050-BCF0-E698B5566838}"/>
              </a:ext>
            </a:extLst>
          </p:cNvPr>
          <p:cNvPicPr>
            <a:picLocks noChangeAspect="1"/>
          </p:cNvPicPr>
          <p:nvPr/>
        </p:nvPicPr>
        <p:blipFill>
          <a:blip r:embed="rId2"/>
          <a:stretch>
            <a:fillRect/>
          </a:stretch>
        </p:blipFill>
        <p:spPr>
          <a:xfrm>
            <a:off x="1181093" y="900862"/>
            <a:ext cx="9721855" cy="5424405"/>
          </a:xfrm>
          <a:prstGeom prst="rect">
            <a:avLst/>
          </a:prstGeom>
        </p:spPr>
      </p:pic>
    </p:spTree>
    <p:extLst>
      <p:ext uri="{BB962C8B-B14F-4D97-AF65-F5344CB8AC3E}">
        <p14:creationId xmlns:p14="http://schemas.microsoft.com/office/powerpoint/2010/main" val="374416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F270-0278-4631-BC74-9B946759ABD7}"/>
              </a:ext>
            </a:extLst>
          </p:cNvPr>
          <p:cNvSpPr>
            <a:spLocks noGrp="1"/>
          </p:cNvSpPr>
          <p:nvPr>
            <p:ph type="title"/>
          </p:nvPr>
        </p:nvSpPr>
        <p:spPr/>
        <p:txBody>
          <a:bodyPr/>
          <a:lstStyle/>
          <a:p>
            <a:r>
              <a:rPr lang="en-US" dirty="0"/>
              <a:t>Exhibit 4-4 A Basic Model of  Social Learning</a:t>
            </a:r>
          </a:p>
        </p:txBody>
      </p:sp>
      <p:sp>
        <p:nvSpPr>
          <p:cNvPr id="5" name="TextBox 4">
            <a:extLst>
              <a:ext uri="{FF2B5EF4-FFF2-40B4-BE49-F238E27FC236}">
                <a16:creationId xmlns:a16="http://schemas.microsoft.com/office/drawing/2014/main" id="{905150F8-CB0C-4954-A556-53672EAB48D9}"/>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7" name="Picture 6" descr="Exhibit 4.4. A model of social learning processes is shown in Exhibit 4.4. As can be seen, three factors—the person, the environment, and the behavior—interact through such processes as vicarious learning, symbolic representations, and self-control to cause actual learned behaviors.&#10;">
            <a:extLst>
              <a:ext uri="{FF2B5EF4-FFF2-40B4-BE49-F238E27FC236}">
                <a16:creationId xmlns:a16="http://schemas.microsoft.com/office/drawing/2014/main" id="{4DB39D26-EDF4-4F1D-B8B5-3CF6E32B85AE}"/>
              </a:ext>
            </a:extLst>
          </p:cNvPr>
          <p:cNvPicPr>
            <a:picLocks noChangeAspect="1"/>
          </p:cNvPicPr>
          <p:nvPr/>
        </p:nvPicPr>
        <p:blipFill>
          <a:blip r:embed="rId2"/>
          <a:stretch>
            <a:fillRect/>
          </a:stretch>
        </p:blipFill>
        <p:spPr>
          <a:xfrm>
            <a:off x="2208642" y="900862"/>
            <a:ext cx="7794894" cy="5574428"/>
          </a:xfrm>
          <a:prstGeom prst="rect">
            <a:avLst/>
          </a:prstGeom>
        </p:spPr>
      </p:pic>
    </p:spTree>
    <p:extLst>
      <p:ext uri="{BB962C8B-B14F-4D97-AF65-F5344CB8AC3E}">
        <p14:creationId xmlns:p14="http://schemas.microsoft.com/office/powerpoint/2010/main" val="1364061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1981200" y="241327"/>
            <a:ext cx="7557655" cy="1456845"/>
          </a:xfrm>
        </p:spPr>
        <p:txBody>
          <a:bodyPr>
            <a:normAutofit/>
          </a:bodyPr>
          <a:lstStyle/>
          <a:p>
            <a:r>
              <a:rPr lang="en-US" sz="3600" dirty="0"/>
              <a:t>1. </a:t>
            </a:r>
            <a:r>
              <a:rPr lang="en-US" dirty="0"/>
              <a:t>How do organizations offer appropriate rewards in a timely fashion?</a:t>
            </a:r>
            <a:endParaRPr lang="en-US" sz="3600" dirty="0"/>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600" dirty="0"/>
              <a:t>How can learning theory be used to change behaviors? </a:t>
            </a:r>
          </a:p>
          <a:p>
            <a:pPr marL="514350" indent="-514350">
              <a:buFont typeface="+mj-lt"/>
              <a:buAutoNum type="arabicPeriod"/>
            </a:pPr>
            <a:r>
              <a:rPr lang="en-US" sz="3600" dirty="0"/>
              <a:t>Define classical conditioning, and differentiate it from operant conditioning. </a:t>
            </a:r>
          </a:p>
          <a:p>
            <a:pPr marL="514350" indent="-514350">
              <a:buFont typeface="+mj-lt"/>
              <a:buAutoNum type="arabicPeriod"/>
            </a:pPr>
            <a:r>
              <a:rPr lang="en-US" sz="3600" dirty="0"/>
              <a:t>What is social learning theory?</a:t>
            </a:r>
          </a:p>
        </p:txBody>
      </p:sp>
    </p:spTree>
    <p:extLst>
      <p:ext uri="{BB962C8B-B14F-4D97-AF65-F5344CB8AC3E}">
        <p14:creationId xmlns:p14="http://schemas.microsoft.com/office/powerpoint/2010/main" val="264887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4.6 Strategies for Behavioral Change</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4.6. Strategies for initiating behavioral change are listed in Exhibit 4.6. An example of a stimulus, the supervisors request to reports  to reduce tardiness leads to two possible outcomes: the reports begin arriving on timer or are consistently late. If they are on time the supervisor may decide to praise the employees of suggest wage increases (Positive reinforcement) or refrain from harass and reprimanding them (Avoidance learning) . If they remain tardy, the supervisor may decide to withhold praise and not suggesting pay increases (Extinction) or begin to harass and reprimand the tardy employees (Reprimand).">
            <a:extLst>
              <a:ext uri="{FF2B5EF4-FFF2-40B4-BE49-F238E27FC236}">
                <a16:creationId xmlns:a16="http://schemas.microsoft.com/office/drawing/2014/main" id="{00D20DE8-7EAD-4E36-AA1C-01B1EA2BEC0F}"/>
              </a:ext>
            </a:extLst>
          </p:cNvPr>
          <p:cNvPicPr>
            <a:picLocks noChangeAspect="1"/>
          </p:cNvPicPr>
          <p:nvPr/>
        </p:nvPicPr>
        <p:blipFill>
          <a:blip r:embed="rId2"/>
          <a:stretch>
            <a:fillRect/>
          </a:stretch>
        </p:blipFill>
        <p:spPr>
          <a:xfrm>
            <a:off x="1264073" y="1175653"/>
            <a:ext cx="9766784" cy="5256343"/>
          </a:xfrm>
          <a:prstGeom prst="rect">
            <a:avLst/>
          </a:prstGeom>
        </p:spPr>
      </p:pic>
    </p:spTree>
    <p:extLst>
      <p:ext uri="{BB962C8B-B14F-4D97-AF65-F5344CB8AC3E}">
        <p14:creationId xmlns:p14="http://schemas.microsoft.com/office/powerpoint/2010/main" val="296271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94E6-00A7-4E85-8D97-EABBFF9085E4}"/>
              </a:ext>
            </a:extLst>
          </p:cNvPr>
          <p:cNvSpPr>
            <a:spLocks noGrp="1"/>
          </p:cNvSpPr>
          <p:nvPr>
            <p:ph type="title"/>
          </p:nvPr>
        </p:nvSpPr>
        <p:spPr/>
        <p:txBody>
          <a:bodyPr/>
          <a:lstStyle/>
          <a:p>
            <a:r>
              <a:rPr lang="en-US" dirty="0"/>
              <a:t>Table 4.1 Frequently Used Rewards and Punishments</a:t>
            </a:r>
          </a:p>
        </p:txBody>
      </p:sp>
      <p:pic>
        <p:nvPicPr>
          <p:cNvPr id="5" name="Picture 2" descr="Exhibit 4.1. The most frequently used punishments (along with the most frequently used rewards) are summarized in Table 4.1. The rewards are: Pay raise, Bonus, Promotion, Praise and recognition, Awards, Self-recognition, Sense of accomplishment, Increased responsibility, and Time off. The Punishments are: Oral reprimands, Written reprimands, Ostracism, Criticism from superiors, Suspension, Demotion, Reduced authority, Undesired transfer, and Termination.">
            <a:extLst>
              <a:ext uri="{FF2B5EF4-FFF2-40B4-BE49-F238E27FC236}">
                <a16:creationId xmlns:a16="http://schemas.microsoft.com/office/drawing/2014/main" id="{02733E35-0976-4696-AC19-D68427C98234}"/>
              </a:ext>
            </a:extLst>
          </p:cNvPr>
          <p:cNvPicPr>
            <a:picLocks noChangeAspect="1" noChangeArrowheads="1"/>
          </p:cNvPicPr>
          <p:nvPr/>
        </p:nvPicPr>
        <p:blipFill>
          <a:blip r:embed="rId2" cstate="print"/>
          <a:srcRect/>
          <a:stretch>
            <a:fillRect/>
          </a:stretch>
        </p:blipFill>
        <p:spPr bwMode="auto">
          <a:xfrm>
            <a:off x="983602" y="900862"/>
            <a:ext cx="9086614" cy="5520981"/>
          </a:xfrm>
          <a:prstGeom prst="rect">
            <a:avLst/>
          </a:prstGeom>
          <a:noFill/>
          <a:ln w="9525">
            <a:noFill/>
            <a:miter lim="800000"/>
            <a:headEnd/>
            <a:tailEnd/>
          </a:ln>
          <a:effectLst/>
        </p:spPr>
      </p:pic>
    </p:spTree>
    <p:extLst>
      <p:ext uri="{BB962C8B-B14F-4D97-AF65-F5344CB8AC3E}">
        <p14:creationId xmlns:p14="http://schemas.microsoft.com/office/powerpoint/2010/main" val="179344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038252" cy="1326216"/>
          </a:xfrm>
        </p:spPr>
        <p:txBody>
          <a:bodyPr>
            <a:normAutofit/>
          </a:bodyPr>
          <a:lstStyle/>
          <a:p>
            <a:r>
              <a:rPr lang="en-US" dirty="0"/>
              <a:t>Exhibit 4.7</a:t>
            </a:r>
            <a:r>
              <a:rPr lang="en-US" b="0" dirty="0"/>
              <a:t> </a:t>
            </a:r>
            <a:r>
              <a:rPr lang="en-US" dirty="0"/>
              <a:t>Potential Negative Consequences of Punishment</a:t>
            </a:r>
          </a:p>
        </p:txBody>
      </p:sp>
      <p:sp>
        <p:nvSpPr>
          <p:cNvPr id="6" name="TextBox 5">
            <a:extLst>
              <a:ext uri="{FF2B5EF4-FFF2-40B4-BE49-F238E27FC236}">
                <a16:creationId xmlns:a16="http://schemas.microsoft.com/office/drawing/2014/main" id="{685F89BA-2515-4381-8C3A-E608F247F776}"/>
              </a:ext>
            </a:extLst>
          </p:cNvPr>
          <p:cNvSpPr txBox="1"/>
          <p:nvPr/>
        </p:nvSpPr>
        <p:spPr>
          <a:xfrm>
            <a:off x="179882" y="6488668"/>
            <a:ext cx="4057521" cy="246221"/>
          </a:xfrm>
          <a:prstGeom prst="rect">
            <a:avLst/>
          </a:prstGeom>
          <a:noFill/>
        </p:spPr>
        <p:txBody>
          <a:bodyPr wrap="none" rtlCol="0">
            <a:spAutoFit/>
          </a:bodyPr>
          <a:lstStyle/>
          <a:p>
            <a:r>
              <a:rPr lang="en-US" sz="1000" dirty="0"/>
              <a:t>(Attribution: Copyright Rice University, OpenStax, under CC-BY 4.0 license)</a:t>
            </a:r>
          </a:p>
        </p:txBody>
      </p:sp>
      <p:pic>
        <p:nvPicPr>
          <p:cNvPr id="4" name="Picture 3" descr="Exhibit 4.7. The use of punishment is indeed one of the most controversial issues of behavior change strategies. Although&#10;punishment can have positive work outcomes—especially if it is administered in an impersonal way and as&#10;soon as possible after the transgression—negative repercussions can also result when employees either&#10;resent the action or feel they are being treated unfairly. These negative outcomes from punishment are shown&#10;in Exhibit 4.7. Thus, although punishment represents a potent force in corrective learning, its use must be&#10;carefully considered and implemented. In general, for punishment to be effective the punishment should “fit&#10;the crime” in severity, should be given in private, and should be explained to the employee.&#10;">
            <a:extLst>
              <a:ext uri="{FF2B5EF4-FFF2-40B4-BE49-F238E27FC236}">
                <a16:creationId xmlns:a16="http://schemas.microsoft.com/office/drawing/2014/main" id="{053B3FC1-CA44-456B-9DA5-02C0C880DFBA}"/>
              </a:ext>
            </a:extLst>
          </p:cNvPr>
          <p:cNvPicPr>
            <a:picLocks noChangeAspect="1"/>
          </p:cNvPicPr>
          <p:nvPr/>
        </p:nvPicPr>
        <p:blipFill>
          <a:blip r:embed="rId3"/>
          <a:stretch>
            <a:fillRect/>
          </a:stretch>
        </p:blipFill>
        <p:spPr>
          <a:xfrm>
            <a:off x="888994" y="1429215"/>
            <a:ext cx="10242189" cy="4391010"/>
          </a:xfrm>
          <a:prstGeom prst="rect">
            <a:avLst/>
          </a:prstGeom>
        </p:spPr>
      </p:pic>
    </p:spTree>
    <p:extLst>
      <p:ext uri="{BB962C8B-B14F-4D97-AF65-F5344CB8AC3E}">
        <p14:creationId xmlns:p14="http://schemas.microsoft.com/office/powerpoint/2010/main" val="2382454864"/>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13553</TotalTime>
  <Words>536</Words>
  <Application>Microsoft Macintosh PowerPoint</Application>
  <PresentationFormat>Widescreen</PresentationFormat>
  <Paragraphs>52</Paragraphs>
  <Slides>17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Organizational Behavior</vt:lpstr>
      <vt:lpstr>Learning Outcomes</vt:lpstr>
      <vt:lpstr>Exhibit 4.2 The Development of Modern Behavioral Learning Theory</vt:lpstr>
      <vt:lpstr>Exhibit 4.3 Classical versus Operant Conditioning</vt:lpstr>
      <vt:lpstr>Exhibit 4-4 A Basic Model of  Social Learning</vt:lpstr>
      <vt:lpstr>1. How do organizations offer appropriate rewards in a timely fashion?</vt:lpstr>
      <vt:lpstr>Exhibit 4.6 Strategies for Behavioral Change</vt:lpstr>
      <vt:lpstr>Table 4.1 Frequently Used Rewards and Punishments</vt:lpstr>
      <vt:lpstr>Exhibit 4.7 Potential Negative Consequences of Punishment</vt:lpstr>
      <vt:lpstr>Exhibit 4.2 Schedules of Partial Reinforcement </vt:lpstr>
      <vt:lpstr>2. What are the best practices that organizations utilize to train employees in new job skills?</vt:lpstr>
      <vt:lpstr>Exhibit 4.8 Steps in Implementing a Behavioral Modification Program</vt:lpstr>
      <vt:lpstr>Exhibit 4.9 Intergroup Comparison of Performance Using BCM</vt:lpstr>
      <vt:lpstr>3. How do managers and organizations reduce undesirable employee behavior while reinforcing desirable behavior?</vt:lpstr>
      <vt:lpstr>Exhibit 4.10 Kanfer’s Model of Self-Regulation</vt:lpstr>
      <vt:lpstr>Exhibit 4.11 A Social Learning Theory Model of  Self-Management</vt:lpstr>
      <vt:lpstr>4. How can employees be trained to assume more responsibility for self-improvement and job performance with the goal of creating a work environment characterized by continual self-learning and employee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124</cp:revision>
  <dcterms:created xsi:type="dcterms:W3CDTF">2018-05-29T21:16:34Z</dcterms:created>
  <dcterms:modified xsi:type="dcterms:W3CDTF">2019-10-28T16:05:32Z</dcterms:modified>
</cp:coreProperties>
</file>