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375" r:id="rId3"/>
    <p:sldId id="334" r:id="rId4"/>
    <p:sldId id="368" r:id="rId5"/>
    <p:sldId id="369" r:id="rId6"/>
    <p:sldId id="348" r:id="rId7"/>
    <p:sldId id="317" r:id="rId8"/>
    <p:sldId id="379" r:id="rId9"/>
    <p:sldId id="380" r:id="rId10"/>
    <p:sldId id="378" r:id="rId11"/>
    <p:sldId id="381" r:id="rId12"/>
    <p:sldId id="349" r:id="rId13"/>
    <p:sldId id="322" r:id="rId14"/>
    <p:sldId id="3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9" autoAdjust="0"/>
    <p:restoredTop sz="94292" autoAdjust="0"/>
  </p:normalViewPr>
  <p:slideViewPr>
    <p:cSldViewPr snapToGrid="0" snapToObjects="1">
      <p:cViewPr varScale="1">
        <p:scale>
          <a:sx n="62" d="100"/>
          <a:sy n="62" d="100"/>
        </p:scale>
        <p:origin x="208" y="115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3168"/>
    </p:cViewPr>
  </p:sorterViewPr>
  <p:notesViewPr>
    <p:cSldViewPr snapToGrid="0" snapToObjects="1">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E85F3-DCCA-4816-BB2C-8589578B07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37609D-197A-4070-8E34-D131044A0B2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08A76F-2B05-413E-976F-0BF7E126CE6E}" type="datetimeFigureOut">
              <a:rPr lang="en-US" smtClean="0"/>
              <a:pPr/>
              <a:t>10/28/19</a:t>
            </a:fld>
            <a:endParaRPr lang="en-US"/>
          </a:p>
        </p:txBody>
      </p:sp>
      <p:sp>
        <p:nvSpPr>
          <p:cNvPr id="4" name="Footer Placeholder 3">
            <a:extLst>
              <a:ext uri="{FF2B5EF4-FFF2-40B4-BE49-F238E27FC236}">
                <a16:creationId xmlns:a16="http://schemas.microsoft.com/office/drawing/2014/main" id="{0B96A07A-CB8B-4321-B59D-6B20ACB61E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18B78C-6CA7-44A1-B4BC-BE372BEE2B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3627B9-656A-4537-BCB7-741F9BAE6DE3}" type="slidenum">
              <a:rPr lang="en-US" smtClean="0"/>
              <a:pPr/>
              <a:t>‹#›</a:t>
            </a:fld>
            <a:endParaRPr lang="en-US"/>
          </a:p>
        </p:txBody>
      </p:sp>
    </p:spTree>
    <p:extLst>
      <p:ext uri="{BB962C8B-B14F-4D97-AF65-F5344CB8AC3E}">
        <p14:creationId xmlns:p14="http://schemas.microsoft.com/office/powerpoint/2010/main" val="1163424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335C6-3C3E-4B80-A9C6-74F0A1957479}" type="datetimeFigureOut">
              <a:rPr lang="en-US" smtClean="0"/>
              <a:pPr/>
              <a:t>10/28/19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91A0EE-5618-4FFB-9C66-974DDFCAFAC6}" type="slidenum">
              <a:rPr lang="en-US" smtClean="0"/>
              <a:pPr/>
              <a:t>‹#›</a:t>
            </a:fld>
            <a:endParaRPr lang="en-US"/>
          </a:p>
        </p:txBody>
      </p:sp>
    </p:spTree>
    <p:extLst>
      <p:ext uri="{BB962C8B-B14F-4D97-AF65-F5344CB8AC3E}">
        <p14:creationId xmlns:p14="http://schemas.microsoft.com/office/powerpoint/2010/main" val="2464077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1A0EE-5618-4FFB-9C66-974DDFCAFAC6}" type="slidenum">
              <a:rPr lang="en-US" smtClean="0"/>
              <a:pPr/>
              <a:t>1</a:t>
            </a:fld>
            <a:endParaRPr lang="en-US"/>
          </a:p>
        </p:txBody>
      </p:sp>
    </p:spTree>
    <p:extLst>
      <p:ext uri="{BB962C8B-B14F-4D97-AF65-F5344CB8AC3E}">
        <p14:creationId xmlns:p14="http://schemas.microsoft.com/office/powerpoint/2010/main" val="77711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Principles of Management</a:t>
            </a:r>
          </a:p>
        </p:txBody>
      </p:sp>
      <p:sp>
        <p:nvSpPr>
          <p:cNvPr id="5" name="Footer Placeholder 4"/>
          <p:cNvSpPr>
            <a:spLocks noGrp="1"/>
          </p:cNvSpPr>
          <p:nvPr>
            <p:ph type="ftr" sz="quarter" idx="11"/>
          </p:nvPr>
        </p:nvSpPr>
        <p:spPr>
          <a:xfrm>
            <a:off x="1523999" y="6356350"/>
            <a:ext cx="8549898" cy="354416"/>
          </a:xfrm>
        </p:spPr>
        <p:txBody>
          <a:bodyPr/>
          <a:lstStyle/>
          <a:p>
            <a:endParaRPr lang="en-US"/>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r>
              <a:rPr lang="en-US" dirty="0"/>
              <a:t>Chapter 2 MAKING ETHICAL DECISIONS AND MANAGING A SOCIALLY RESPONSIBLE BUSINESS</a:t>
            </a:r>
          </a:p>
        </p:txBody>
      </p:sp>
      <p:sp>
        <p:nvSpPr>
          <p:cNvPr id="12" name="TextBox 11"/>
          <p:cNvSpPr txBox="1"/>
          <p:nvPr userDrawn="1"/>
        </p:nvSpPr>
        <p:spPr>
          <a:xfrm>
            <a:off x="4218708" y="1946841"/>
            <a:ext cx="37545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PowerPoint Image Slideshow</a:t>
            </a:r>
          </a:p>
          <a:p>
            <a:pPr algn="ctr"/>
            <a:endParaRPr lang="en-US" sz="1600" dirty="0"/>
          </a:p>
        </p:txBody>
      </p:sp>
      <p:pic>
        <p:nvPicPr>
          <p:cNvPr id="3" name="Picture 2">
            <a:extLst>
              <a:ext uri="{FF2B5EF4-FFF2-40B4-BE49-F238E27FC236}">
                <a16:creationId xmlns:a16="http://schemas.microsoft.com/office/drawing/2014/main" id="{437CAF15-C972-4CAD-BAF0-DCC7EAAD1F4F}"/>
              </a:ext>
            </a:extLst>
          </p:cNvPr>
          <p:cNvPicPr>
            <a:picLocks noChangeAspect="1"/>
          </p:cNvPicPr>
          <p:nvPr userDrawn="1"/>
        </p:nvPicPr>
        <p:blipFill>
          <a:blip r:embed="rId3"/>
          <a:stretch>
            <a:fillRect/>
          </a:stretch>
        </p:blipFill>
        <p:spPr>
          <a:xfrm>
            <a:off x="4661655" y="2381735"/>
            <a:ext cx="3003697" cy="3860015"/>
          </a:xfrm>
          <a:prstGeom prst="rect">
            <a:avLst/>
          </a:prstGeom>
        </p:spPr>
      </p:pic>
    </p:spTree>
    <p:extLst>
      <p:ext uri="{BB962C8B-B14F-4D97-AF65-F5344CB8AC3E}">
        <p14:creationId xmlns:p14="http://schemas.microsoft.com/office/powerpoint/2010/main" val="100249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4947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711272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84324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88330"/>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76872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a:p>
        </p:txBody>
      </p:sp>
    </p:spTree>
    <p:extLst>
      <p:ext uri="{BB962C8B-B14F-4D97-AF65-F5344CB8AC3E}">
        <p14:creationId xmlns:p14="http://schemas.microsoft.com/office/powerpoint/2010/main" val="345437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a:t>
            </a:r>
            <a:r>
              <a:rPr lang="en-US" dirty="0" err="1"/>
              <a:t>OpenStax</a:t>
            </a:r>
            <a:r>
              <a:rPr lang="en-US" dirty="0"/>
              <a:t> ancillary resource is © Rice University under a CC BY 4.0 International license; it may be reproduced or modified but must be attributed to </a:t>
            </a:r>
            <a:r>
              <a:rPr lang="en-US" dirty="0" err="1"/>
              <a:t>OpenStax</a:t>
            </a:r>
            <a:r>
              <a:rPr lang="en-US" dirty="0"/>
              <a:t>,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hasCustomPrompt="1"/>
          </p:nvPr>
        </p:nvSpPr>
        <p:spPr>
          <a:xfrm>
            <a:off x="838200" y="900545"/>
            <a:ext cx="10515600" cy="5347855"/>
          </a:xfrm>
        </p:spPr>
        <p:txBody>
          <a:bodyPr/>
          <a:lstStyle>
            <a:lvl1pPr marL="0" indent="0">
              <a:buNone/>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16484617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lvl="1"/>
            <a:endParaRPr lang="en-US" dirty="0"/>
          </a:p>
        </p:txBody>
      </p:sp>
    </p:spTree>
    <p:extLst>
      <p:ext uri="{BB962C8B-B14F-4D97-AF65-F5344CB8AC3E}">
        <p14:creationId xmlns:p14="http://schemas.microsoft.com/office/powerpoint/2010/main" val="52729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661383"/>
          </a:xfrm>
        </p:spPr>
        <p:txBody>
          <a:bodyPr/>
          <a:lstStyle>
            <a:lvl1pPr>
              <a:defRPr sz="3200" b="1"/>
            </a:lvl1pPr>
          </a:lstStyle>
          <a:p>
            <a:endParaRPr lang="en-US" dirty="0"/>
          </a:p>
        </p:txBody>
      </p:sp>
      <p:sp>
        <p:nvSpPr>
          <p:cNvPr id="3" name="Footer Placeholder 2"/>
          <p:cNvSpPr>
            <a:spLocks noGrp="1"/>
          </p:cNvSpPr>
          <p:nvPr>
            <p:ph type="ftr" sz="quarter" idx="10"/>
          </p:nvPr>
        </p:nvSpPr>
        <p:spPr/>
        <p:txBody>
          <a:bodyPr/>
          <a:lstStyle/>
          <a:p>
            <a:endParaRPr lang="en-US"/>
          </a:p>
        </p:txBody>
      </p:sp>
      <p:sp>
        <p:nvSpPr>
          <p:cNvPr id="5" name="Content Placeholder 4"/>
          <p:cNvSpPr>
            <a:spLocks noGrp="1"/>
          </p:cNvSpPr>
          <p:nvPr>
            <p:ph sz="quarter" idx="11"/>
          </p:nvPr>
        </p:nvSpPr>
        <p:spPr>
          <a:xfrm>
            <a:off x="838200" y="2372497"/>
            <a:ext cx="10515600" cy="3875903"/>
          </a:xfrm>
        </p:spPr>
        <p:txBody>
          <a:bodyPr>
            <a:normAutofit/>
          </a:bodyPr>
          <a:lstStyle>
            <a:lvl1pPr marL="457200" indent="-457200">
              <a:buFont typeface="+mj-lt"/>
              <a:buAutoNum type="arabicPeriod"/>
              <a:defRPr sz="3600"/>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sz="3200"/>
            </a:lvl2pPr>
          </a:lstStyle>
          <a:p>
            <a:pPr marL="457200" indent="-457200">
              <a:buAutoNum type="arabicPeriod"/>
            </a:pPr>
            <a:endParaRPr lang="en-US" sz="2800" dirty="0"/>
          </a:p>
          <a:p>
            <a:pPr lvl="1"/>
            <a:endParaRPr lang="en-US" dirty="0"/>
          </a:p>
        </p:txBody>
      </p:sp>
    </p:spTree>
    <p:extLst>
      <p:ext uri="{BB962C8B-B14F-4D97-AF65-F5344CB8AC3E}">
        <p14:creationId xmlns:p14="http://schemas.microsoft.com/office/powerpoint/2010/main" val="2236669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142159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345524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609600" y="241327"/>
            <a:ext cx="10750549" cy="659535"/>
          </a:xfrm>
        </p:spPr>
        <p:txBody>
          <a:bodyPr/>
          <a:lstStyle/>
          <a:p>
            <a:r>
              <a:rPr lang="en-US" dirty="0"/>
              <a:t>Click to edit</a:t>
            </a:r>
          </a:p>
        </p:txBody>
      </p:sp>
      <p:sp>
        <p:nvSpPr>
          <p:cNvPr id="8" name="Picture Placeholder 8"/>
          <p:cNvSpPr>
            <a:spLocks noGrp="1"/>
          </p:cNvSpPr>
          <p:nvPr>
            <p:ph type="pic" sz="quarter" idx="13"/>
          </p:nvPr>
        </p:nvSpPr>
        <p:spPr>
          <a:xfrm>
            <a:off x="609599" y="1122387"/>
            <a:ext cx="10750551"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609600" y="4843982"/>
            <a:ext cx="10750549"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7D0688DF-AF46-4A2D-9AA5-910E092B2A19}" type="datetime4">
              <a:rPr lang="en-US" smtClean="0"/>
              <a:pPr>
                <a:defRPr/>
              </a:pPr>
              <a:t>October 28, 2019</a:t>
            </a:fld>
            <a:endParaRPr lang="en-US" dirty="0"/>
          </a:p>
        </p:txBody>
      </p:sp>
      <p:sp>
        <p:nvSpPr>
          <p:cNvPr id="6" name="Footer Placeholder 4"/>
          <p:cNvSpPr>
            <a:spLocks noGrp="1"/>
          </p:cNvSpPr>
          <p:nvPr>
            <p:ph type="ftr" sz="quarter" idx="16"/>
          </p:nvPr>
        </p:nvSpPr>
        <p:spPr/>
        <p:txBody>
          <a:bodyPr/>
          <a:lstStyle>
            <a:lvl1pPr>
              <a:defRPr/>
            </a:lvl1pPr>
          </a:lstStyle>
          <a:p>
            <a:pPr>
              <a:defRPr/>
            </a:pPr>
            <a:r>
              <a:rPr lang="en-US" dirty="0"/>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dirty="0"/>
          </a:p>
        </p:txBody>
      </p:sp>
    </p:spTree>
    <p:extLst>
      <p:ext uri="{BB962C8B-B14F-4D97-AF65-F5344CB8AC3E}">
        <p14:creationId xmlns:p14="http://schemas.microsoft.com/office/powerpoint/2010/main" val="341219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9999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277905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341648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9016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24093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5876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4686"/>
            <a:ext cx="10515600" cy="424583"/>
          </a:xfrm>
        </p:spPr>
        <p:txBody>
          <a:bodyPr>
            <a:normAutofit/>
          </a:bodyPr>
          <a:lstStyle>
            <a:lvl1pPr>
              <a:defRPr sz="2800" b="1"/>
            </a:lvl1pPr>
          </a:lstStyle>
          <a:p>
            <a:endParaRPr lang="en-US" dirty="0"/>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9395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70" r:id="rId6"/>
    <p:sldLayoutId id="2147483672" r:id="rId7"/>
    <p:sldLayoutId id="2147483673" r:id="rId8"/>
    <p:sldLayoutId id="2147483674" r:id="rId9"/>
    <p:sldLayoutId id="2147483675" r:id="rId10"/>
    <p:sldLayoutId id="2147483676" r:id="rId11"/>
    <p:sldLayoutId id="2147483677" r:id="rId12"/>
    <p:sldLayoutId id="2147483678" r:id="rId13"/>
    <p:sldLayoutId id="2147483652" r:id="rId14"/>
    <p:sldLayoutId id="2147483660" r:id="rId15"/>
    <p:sldLayoutId id="2147483661" r:id="rId16"/>
    <p:sldLayoutId id="2147483662" r:id="rId17"/>
    <p:sldLayoutId id="2147483663" r:id="rId18"/>
    <p:sldLayoutId id="2147483664" r:id="rId19"/>
    <p:sldLayoutId id="2147483681" r:id="rId20"/>
    <p:sldLayoutId id="2147483682" r:id="rId21"/>
    <p:sldLayoutId id="2147483685" r:id="rId22"/>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Organizational Behavior</a:t>
            </a:r>
          </a:p>
        </p:txBody>
      </p:sp>
      <p:sp>
        <p:nvSpPr>
          <p:cNvPr id="4" name="Text Placeholder 3"/>
          <p:cNvSpPr>
            <a:spLocks noGrp="1"/>
          </p:cNvSpPr>
          <p:nvPr>
            <p:ph type="body" sz="quarter" idx="14"/>
          </p:nvPr>
        </p:nvSpPr>
        <p:spPr>
          <a:xfrm>
            <a:off x="1524000" y="1185274"/>
            <a:ext cx="9815945" cy="1205346"/>
          </a:xfrm>
        </p:spPr>
        <p:txBody>
          <a:bodyPr>
            <a:normAutofit/>
          </a:bodyPr>
          <a:lstStyle/>
          <a:p>
            <a:endParaRPr lang="en-US" dirty="0"/>
          </a:p>
          <a:p>
            <a:endParaRPr lang="en-US" dirty="0"/>
          </a:p>
          <a:p>
            <a:endParaRPr lang="en-US" dirty="0"/>
          </a:p>
        </p:txBody>
      </p:sp>
      <p:sp>
        <p:nvSpPr>
          <p:cNvPr id="5" name="Text Placeholder 10"/>
          <p:cNvSpPr txBox="1">
            <a:spLocks/>
          </p:cNvSpPr>
          <p:nvPr/>
        </p:nvSpPr>
        <p:spPr>
          <a:xfrm>
            <a:off x="1625600" y="1506275"/>
            <a:ext cx="9144000" cy="443778"/>
          </a:xfrm>
          <a:prstGeom prst="rect">
            <a:avLst/>
          </a:prstGeom>
        </p:spPr>
        <p:txBody>
          <a:bodyPr vert="horz" lIns="91440" tIns="45720" rIns="91440" bIns="45720" rtlCol="0">
            <a:noAutofit/>
          </a:bodyPr>
          <a:lstStyle>
            <a:lvl1pPr marL="0" indent="0" algn="ctr">
              <a:buNone/>
              <a:defRPr lang="en-US" sz="2400" b="1" baseline="0" smtClean="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lnSpc>
                <a:spcPct val="90000"/>
              </a:lnSpc>
              <a:spcBef>
                <a:spcPts val="1000"/>
              </a:spcBef>
              <a:defRPr/>
            </a:pPr>
            <a:r>
              <a:rPr kumimoji="0" lang="en-US" sz="2400" b="1" i="0" u="none" strike="noStrike" kern="1200" cap="none" spc="0" normalizeH="0" baseline="0" noProof="0" dirty="0">
                <a:ln>
                  <a:noFill/>
                </a:ln>
                <a:solidFill>
                  <a:schemeClr val="tx1"/>
                </a:solidFill>
                <a:effectLst/>
                <a:uLnTx/>
                <a:uFillTx/>
                <a:latin typeface="+mn-lt"/>
                <a:ea typeface="+mn-ea"/>
                <a:cs typeface="+mn-cs"/>
              </a:rPr>
              <a:t>Chapter 19 </a:t>
            </a:r>
            <a:r>
              <a:rPr lang="en-US" cap="all" dirty="0"/>
              <a:t>ENTREPRENEURSHIP</a:t>
            </a:r>
            <a:endParaRPr kumimoji="0" lang="en-US" sz="2400" i="0" u="none" strike="noStrike" kern="1200" cap="all" spc="0" normalizeH="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514" y="403692"/>
            <a:ext cx="8062912" cy="1456845"/>
          </a:xfrm>
        </p:spPr>
        <p:txBody>
          <a:bodyPr>
            <a:normAutofit/>
          </a:bodyPr>
          <a:lstStyle/>
          <a:p>
            <a:r>
              <a:rPr lang="en-US" dirty="0"/>
              <a:t>3. How can the business model canvas help us to describe and assess a business model?</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sz="3200" dirty="0"/>
              <a:t>CONCEPT CHECK</a:t>
            </a:r>
          </a:p>
          <a:p>
            <a:pPr marL="514350" indent="-514350">
              <a:buFont typeface="+mj-lt"/>
              <a:buAutoNum type="arabicPeriod"/>
            </a:pPr>
            <a:r>
              <a:rPr lang="en-US" dirty="0"/>
              <a:t>What are the key components of the business model canvas?</a:t>
            </a:r>
          </a:p>
          <a:p>
            <a:pPr marL="514350" indent="-514350">
              <a:buFont typeface="+mj-lt"/>
              <a:buAutoNum type="arabicPeriod"/>
            </a:pPr>
            <a:r>
              <a:rPr lang="en-US" dirty="0"/>
              <a:t>What are the advantages and disadvantages of being a first mover?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E6D7-8AE0-435C-82B5-2CEF0ECD352F}"/>
              </a:ext>
            </a:extLst>
          </p:cNvPr>
          <p:cNvSpPr>
            <a:spLocks noGrp="1"/>
          </p:cNvSpPr>
          <p:nvPr>
            <p:ph type="title"/>
          </p:nvPr>
        </p:nvSpPr>
        <p:spPr/>
        <p:txBody>
          <a:bodyPr/>
          <a:lstStyle/>
          <a:p>
            <a:r>
              <a:rPr lang="en-US" dirty="0"/>
              <a:t>Table 19.3 Bootstrapping Strategies </a:t>
            </a:r>
          </a:p>
        </p:txBody>
      </p:sp>
      <p:pic>
        <p:nvPicPr>
          <p:cNvPr id="5" name="Picture 2" descr="Table 19.3 depicts seven bootstrapping strategies.&#10;1. Stick to a business domain you know and love.&#10;Two recent Florida Atlantic University alumni transformed their love of surfing and the ocean into 4ocean, which sells bracelets and other products. The sales pay local fishermen to clean up plastic and trash in waterways.&#10;2. Find team members to work for equity rather than cash.&#10;In 2005, Sean Parker, founding president of Facebook, asked artist David Choe to take stock instead of cash for painting the Facebook office walls. That stock was eventually worth $200 million.&#10;3. Build a plan around your budget rather than your wishes.&#10;Cam Ross started Celise, a biodegradable goods supplier, in college. Strapped for financing, Cameron planned around his available budget, which depended on current sales and wins in business plan  competitions.&#10;4. Defer your urge to have office space until you have customers.&#10;In July 2014, Amazon founder Jeff Bezos started the company from the garage of a home he rented in Bellevue, Washington.&#10;5. Ask for advances on royalties and vendor deferred payments.&#10;In the music industry, many songwriters have sought advances against future royalties from their songs.&#10;6. Negotiate inventory management with suppliers and distributors.&#10;Pet food delivery start-up Petcircle is one of Australia’s fastest-growing companies. They attribute their early success to bootstrapping via managing supplier terms carefully.&#10;7. Choose a business model to optimize your revenue flow and timing.&#10;Chicago-based restaurant Alinea creates themes and sells out seats month in advance, allowing them to buy in bulk with cash from customers. As payments are upfront and all sales are final, revenue is fixed prior to delivering the meals. This business model eliminates many of the downsides of traditional restaurants’&#10;business models.&#10;">
            <a:extLst>
              <a:ext uri="{FF2B5EF4-FFF2-40B4-BE49-F238E27FC236}">
                <a16:creationId xmlns:a16="http://schemas.microsoft.com/office/drawing/2014/main" id="{4D2D850B-DA39-43AA-B490-58D4ED110318}"/>
              </a:ext>
            </a:extLst>
          </p:cNvPr>
          <p:cNvPicPr>
            <a:picLocks noChangeAspect="1" noChangeArrowheads="1"/>
          </p:cNvPicPr>
          <p:nvPr/>
        </p:nvPicPr>
        <p:blipFill>
          <a:blip r:embed="rId2" cstate="print"/>
          <a:srcRect/>
          <a:stretch>
            <a:fillRect/>
          </a:stretch>
        </p:blipFill>
        <p:spPr bwMode="auto">
          <a:xfrm>
            <a:off x="609600" y="1143000"/>
            <a:ext cx="4862286" cy="3073707"/>
          </a:xfrm>
          <a:prstGeom prst="rect">
            <a:avLst/>
          </a:prstGeom>
          <a:noFill/>
          <a:ln w="9525">
            <a:noFill/>
            <a:miter lim="800000"/>
            <a:headEnd/>
            <a:tailEnd/>
          </a:ln>
          <a:effectLst/>
        </p:spPr>
      </p:pic>
      <p:pic>
        <p:nvPicPr>
          <p:cNvPr id="6" name="Picture 3" descr="Table 19.3 depicts seven bootstrapping strategies.&#10;1. Stick to a business domain you know and love.&#10;Two recent Florida Atlantic University alumni transformed their love of surfing and the ocean into 4ocean, which sells bracelets and other products. The sales pay local fishermen to clean up plastic and trash in waterways.&#10;2. Find team members to work for equity rather than cash.&#10;In 2005, Sean Parker, founding president of Facebook, asked artist David Choe to take stock instead of cash for painting the Facebook office walls. That stock was eventually worth $200 million.&#10;3. Build a plan around your budget rather than your wishes.&#10;Cam Ross started Celise, a biodegradable goods supplier, in college. Strapped for financing, Cameron planned around his available budget, which depended on current sales and wins in business plan  competitions.&#10;4. Defer your urge to have office space until you have customers.&#10;In July 2014, Amazon founder Jeff Bezos started the company from the garage of a home he rented in Bellevue, Washington.&#10;5. Ask for advances on royalties and vendor deferred payments.&#10;In the music industry, many songwriters have sought advances against future royalties from their songs.&#10;6. Negotiate inventory management with suppliers and distributors.&#10;Pet food delivery start-up Petcircle is one of Australia’s fastest-growing companies. They attribute their early success to bootstrapping via managing supplier terms carefully.&#10;7. Choose a business model to optimize your revenue flow and timing.&#10;Chicago-based restaurant Alinea creates themes and sells out seats month in advance, allowing them to buy in bulk with cash from customers. As payments are upfront and all sales are final, revenue is fixed prior to delivering the meals. This business model eliminates many of the downsides of traditional restaurants’&#10;business models.&#10;">
            <a:extLst>
              <a:ext uri="{FF2B5EF4-FFF2-40B4-BE49-F238E27FC236}">
                <a16:creationId xmlns:a16="http://schemas.microsoft.com/office/drawing/2014/main" id="{41DC30E5-9F25-423B-8147-AB32D5BE219E}"/>
              </a:ext>
            </a:extLst>
          </p:cNvPr>
          <p:cNvPicPr>
            <a:picLocks noChangeAspect="1" noChangeArrowheads="1"/>
          </p:cNvPicPr>
          <p:nvPr/>
        </p:nvPicPr>
        <p:blipFill>
          <a:blip r:embed="rId3" cstate="print"/>
          <a:srcRect/>
          <a:stretch>
            <a:fillRect/>
          </a:stretch>
        </p:blipFill>
        <p:spPr bwMode="auto">
          <a:xfrm>
            <a:off x="6096000" y="1143000"/>
            <a:ext cx="4915282" cy="5418734"/>
          </a:xfrm>
          <a:prstGeom prst="rect">
            <a:avLst/>
          </a:prstGeom>
          <a:noFill/>
          <a:ln w="9525">
            <a:noFill/>
            <a:miter lim="800000"/>
            <a:headEnd/>
            <a:tailEnd/>
          </a:ln>
          <a:effectLst/>
        </p:spPr>
      </p:pic>
      <p:sp>
        <p:nvSpPr>
          <p:cNvPr id="7" name="Rectangle 6">
            <a:extLst>
              <a:ext uri="{FF2B5EF4-FFF2-40B4-BE49-F238E27FC236}">
                <a16:creationId xmlns:a16="http://schemas.microsoft.com/office/drawing/2014/main" id="{CE93E824-E9AE-4B1C-A7D0-C76DEF58A736}"/>
              </a:ext>
            </a:extLst>
          </p:cNvPr>
          <p:cNvSpPr/>
          <p:nvPr/>
        </p:nvSpPr>
        <p:spPr>
          <a:xfrm>
            <a:off x="261257" y="6514329"/>
            <a:ext cx="6096000" cy="261610"/>
          </a:xfrm>
          <a:prstGeom prst="rect">
            <a:avLst/>
          </a:prstGeom>
        </p:spPr>
        <p:txBody>
          <a:bodyPr>
            <a:spAutoFit/>
          </a:bodyPr>
          <a:lstStyle/>
          <a:p>
            <a:r>
              <a:rPr lang="en-US" sz="1100" dirty="0"/>
              <a:t>Attribution: Copyright Rice University, OpenStax, under CC BY-NC-SA 4.0 license</a:t>
            </a:r>
          </a:p>
        </p:txBody>
      </p:sp>
    </p:spTree>
    <p:extLst>
      <p:ext uri="{BB962C8B-B14F-4D97-AF65-F5344CB8AC3E}">
        <p14:creationId xmlns:p14="http://schemas.microsoft.com/office/powerpoint/2010/main" val="248186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8062912" cy="1456845"/>
          </a:xfrm>
        </p:spPr>
        <p:txBody>
          <a:bodyPr>
            <a:normAutofit/>
          </a:bodyPr>
          <a:lstStyle/>
          <a:p>
            <a:r>
              <a:rPr lang="en-US" dirty="0"/>
              <a:t>4.  How do entrepreneurs finance their new business ideas?</a:t>
            </a:r>
            <a:br>
              <a:rPr lang="en-US" dirty="0"/>
            </a:br>
            <a:endParaRPr lang="en-US" dirty="0"/>
          </a:p>
        </p:txBody>
      </p:sp>
      <p:sp>
        <p:nvSpPr>
          <p:cNvPr id="4" name="Text Placeholder 3"/>
          <p:cNvSpPr>
            <a:spLocks noGrp="1"/>
          </p:cNvSpPr>
          <p:nvPr>
            <p:ph type="body" sz="quarter" idx="14"/>
          </p:nvPr>
        </p:nvSpPr>
        <p:spPr>
          <a:xfrm>
            <a:off x="1981200" y="2075544"/>
            <a:ext cx="8062912" cy="3934821"/>
          </a:xfrm>
        </p:spPr>
        <p:txBody>
          <a:bodyPr>
            <a:normAutofit/>
          </a:bodyPr>
          <a:lstStyle/>
          <a:p>
            <a:r>
              <a:rPr lang="en-US" sz="3200" dirty="0"/>
              <a:t>CONCEPT CHECK</a:t>
            </a:r>
          </a:p>
          <a:p>
            <a:pPr marL="514350" indent="-514350">
              <a:buFont typeface="+mj-lt"/>
              <a:buAutoNum type="arabicPeriod"/>
            </a:pPr>
            <a:r>
              <a:rPr lang="en-US" sz="3200" dirty="0"/>
              <a:t>How can potential business owners find new business ideas?</a:t>
            </a:r>
          </a:p>
          <a:p>
            <a:pPr marL="514350" indent="-514350">
              <a:buFont typeface="+mj-lt"/>
              <a:buAutoNum type="arabicPeriod"/>
            </a:pPr>
            <a:r>
              <a:rPr lang="en-US" sz="3200" dirty="0"/>
              <a:t>Why is it important to develop a business plan? What should such a plan include?</a:t>
            </a:r>
          </a:p>
          <a:p>
            <a:pPr marL="514350" indent="-514350">
              <a:buFont typeface="+mj-lt"/>
              <a:buAutoNum type="arabicPeriod"/>
            </a:pPr>
            <a:r>
              <a:rPr lang="en-US" sz="3200" dirty="0"/>
              <a:t>What financing options do small-business owners have? What risks do they face?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7661564" cy="1545909"/>
          </a:xfrm>
        </p:spPr>
        <p:txBody>
          <a:bodyPr>
            <a:normAutofit/>
          </a:bodyPr>
          <a:lstStyle/>
          <a:p>
            <a:r>
              <a:rPr lang="en-US" dirty="0"/>
              <a:t>5. How can entrepreneurs leverage design thinking to solve complex problems and navigate uncertain environments?</a:t>
            </a:r>
          </a:p>
        </p:txBody>
      </p:sp>
      <p:sp>
        <p:nvSpPr>
          <p:cNvPr id="4" name="Text Placeholder 3"/>
          <p:cNvSpPr>
            <a:spLocks noGrp="1"/>
          </p:cNvSpPr>
          <p:nvPr>
            <p:ph type="body" sz="quarter" idx="14"/>
          </p:nvPr>
        </p:nvSpPr>
        <p:spPr>
          <a:xfrm>
            <a:off x="1981200" y="2075544"/>
            <a:ext cx="8062912" cy="3934821"/>
          </a:xfrm>
        </p:spPr>
        <p:txBody>
          <a:bodyPr>
            <a:normAutofit fontScale="92500"/>
          </a:bodyPr>
          <a:lstStyle/>
          <a:p>
            <a:r>
              <a:rPr lang="en-US" sz="3200" dirty="0"/>
              <a:t>CONCEPT CHECK</a:t>
            </a:r>
          </a:p>
          <a:p>
            <a:pPr marL="514350" indent="-514350">
              <a:buFont typeface="+mj-lt"/>
              <a:buAutoNum type="arabicPeriod"/>
            </a:pPr>
            <a:r>
              <a:rPr lang="en-US" sz="3200" dirty="0"/>
              <a:t>How does the small-business owner’s role change over time?</a:t>
            </a:r>
          </a:p>
          <a:p>
            <a:pPr marL="514350" indent="-514350">
              <a:buFont typeface="+mj-lt"/>
              <a:buAutoNum type="arabicPeriod"/>
            </a:pPr>
            <a:r>
              <a:rPr lang="en-US" sz="3200" dirty="0"/>
              <a:t>How does managing a small business contribute to its growth?</a:t>
            </a:r>
          </a:p>
          <a:p>
            <a:pPr marL="514350" indent="-514350">
              <a:buFont typeface="+mj-lt"/>
              <a:buAutoNum type="arabicPeriod"/>
            </a:pPr>
            <a:r>
              <a:rPr lang="en-US" sz="3200" dirty="0"/>
              <a:t>What are the benefits to small firms of doing business internationally, and what steps can small businesses take to explore their options?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7079" y="833121"/>
            <a:ext cx="8920064" cy="1456845"/>
          </a:xfrm>
        </p:spPr>
        <p:txBody>
          <a:bodyPr>
            <a:noAutofit/>
          </a:bodyPr>
          <a:lstStyle/>
          <a:p>
            <a:pPr marL="514350" indent="-514350"/>
            <a:r>
              <a:rPr lang="en-US" dirty="0"/>
              <a:t>6. How can government support entrepreneurship?</a:t>
            </a:r>
            <a:br>
              <a:rPr lang="en-US" dirty="0"/>
            </a:br>
            <a:endParaRPr lang="en-US" dirty="0"/>
          </a:p>
        </p:txBody>
      </p:sp>
      <p:sp>
        <p:nvSpPr>
          <p:cNvPr id="4" name="Text Placeholder 3"/>
          <p:cNvSpPr>
            <a:spLocks noGrp="1"/>
          </p:cNvSpPr>
          <p:nvPr>
            <p:ph type="body" sz="quarter" idx="14"/>
          </p:nvPr>
        </p:nvSpPr>
        <p:spPr>
          <a:xfrm>
            <a:off x="1233713" y="2481943"/>
            <a:ext cx="9477829" cy="3528422"/>
          </a:xfrm>
        </p:spPr>
        <p:txBody>
          <a:bodyPr>
            <a:normAutofit/>
          </a:bodyPr>
          <a:lstStyle/>
          <a:p>
            <a:pPr marL="0" indent="0">
              <a:buNone/>
            </a:pPr>
            <a:r>
              <a:rPr lang="en-US" b="1" cap="all" dirty="0"/>
              <a:t>Concept Check</a:t>
            </a:r>
          </a:p>
          <a:p>
            <a:r>
              <a:rPr lang="en-US" sz="3600" dirty="0"/>
              <a:t> </a:t>
            </a:r>
            <a:r>
              <a:rPr lang="en-US" dirty="0"/>
              <a:t>What are some things that managers can do to reduce stress in the organization?</a:t>
            </a:r>
          </a:p>
        </p:txBody>
      </p:sp>
      <p:sp>
        <p:nvSpPr>
          <p:cNvPr id="3" name="Rectangle 2">
            <a:extLst>
              <a:ext uri="{FF2B5EF4-FFF2-40B4-BE49-F238E27FC236}">
                <a16:creationId xmlns:a16="http://schemas.microsoft.com/office/drawing/2014/main" id="{7EBB1234-143E-4EA9-8DFA-0E438CAABA2C}"/>
              </a:ext>
            </a:extLst>
          </p:cNvPr>
          <p:cNvSpPr/>
          <p:nvPr/>
        </p:nvSpPr>
        <p:spPr>
          <a:xfrm>
            <a:off x="493484" y="6064571"/>
            <a:ext cx="11292115" cy="461665"/>
          </a:xfrm>
          <a:prstGeom prst="rect">
            <a:avLst/>
          </a:prstGeom>
        </p:spPr>
        <p:txBody>
          <a:bodyPr wrap="square">
            <a:spAutoFit/>
          </a:bodyPr>
          <a:lstStyle/>
          <a:p>
            <a:r>
              <a:rPr lang="en-US" sz="1200" dirty="0">
                <a:latin typeface="Arial" panose="020B0604020202020204" pitchFamily="34" charset="0"/>
              </a:rPr>
              <a:t>This OpenStax ancillary resource is © Rice University under a CC-BY 4.0 International license; it may be reproduced or modified but must be attributed to OpenStax, Rice University and any changes must be noted.</a:t>
            </a:r>
          </a:p>
        </p:txBody>
      </p:sp>
    </p:spTree>
    <p:extLst>
      <p:ext uri="{BB962C8B-B14F-4D97-AF65-F5344CB8AC3E}">
        <p14:creationId xmlns:p14="http://schemas.microsoft.com/office/powerpoint/2010/main" val="52747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igure Number"/>
          <p:cNvSpPr>
            <a:spLocks noGrp="1"/>
          </p:cNvSpPr>
          <p:nvPr>
            <p:ph type="title"/>
          </p:nvPr>
        </p:nvSpPr>
        <p:spPr>
          <a:xfrm>
            <a:off x="1981201" y="241301"/>
            <a:ext cx="8062913" cy="658813"/>
          </a:xfrm>
        </p:spPr>
        <p:txBody>
          <a:bodyPr/>
          <a:lstStyle/>
          <a:p>
            <a:pPr>
              <a:defRPr/>
            </a:pPr>
            <a:r>
              <a:rPr lang="en-US" dirty="0"/>
              <a:t>Learning Outcomes</a:t>
            </a:r>
          </a:p>
        </p:txBody>
      </p:sp>
      <p:sp>
        <p:nvSpPr>
          <p:cNvPr id="8" name="Rectangle 7"/>
          <p:cNvSpPr/>
          <p:nvPr/>
        </p:nvSpPr>
        <p:spPr>
          <a:xfrm>
            <a:off x="1371601" y="1133405"/>
            <a:ext cx="9827490" cy="5509200"/>
          </a:xfrm>
          <a:prstGeom prst="rect">
            <a:avLst/>
          </a:prstGeom>
        </p:spPr>
        <p:txBody>
          <a:bodyPr wrap="square">
            <a:spAutoFit/>
          </a:bodyPr>
          <a:lstStyle/>
          <a:p>
            <a:pPr marL="342900" indent="-342900">
              <a:buFont typeface="+mj-lt"/>
              <a:buAutoNum type="arabicPeriod"/>
            </a:pPr>
            <a:r>
              <a:rPr lang="en-US" sz="3200" dirty="0"/>
              <a:t>What are some different types of entrepreneurship?</a:t>
            </a:r>
          </a:p>
          <a:p>
            <a:pPr marL="342900" indent="-342900">
              <a:buFont typeface="+mj-lt"/>
              <a:buAutoNum type="arabicPeriod"/>
            </a:pPr>
            <a:r>
              <a:rPr lang="en-US" sz="3200" dirty="0"/>
              <a:t>What characteristics lead individuals to become entrepreneurs?</a:t>
            </a:r>
          </a:p>
          <a:p>
            <a:pPr marL="342900" indent="-342900">
              <a:buFont typeface="+mj-lt"/>
              <a:buAutoNum type="arabicPeriod"/>
            </a:pPr>
            <a:r>
              <a:rPr lang="en-US" sz="3200" dirty="0"/>
              <a:t>How can the business model canvas help us to describe and assess a business model?</a:t>
            </a:r>
          </a:p>
          <a:p>
            <a:pPr marL="342900" indent="-342900">
              <a:buFont typeface="+mj-lt"/>
              <a:buAutoNum type="arabicPeriod"/>
            </a:pPr>
            <a:r>
              <a:rPr lang="en-US" sz="3200" dirty="0"/>
              <a:t>How do entrepreneurs finance their new business ideas?</a:t>
            </a:r>
          </a:p>
          <a:p>
            <a:pPr marL="342900" indent="-342900">
              <a:buFont typeface="+mj-lt"/>
              <a:buAutoNum type="arabicPeriod"/>
            </a:pPr>
            <a:r>
              <a:rPr lang="en-US" sz="3200" dirty="0"/>
              <a:t>How can entrepreneurs leverage design thinking to solve complex problems and navigate uncertain environments?</a:t>
            </a:r>
          </a:p>
          <a:p>
            <a:pPr marL="342900" indent="-342900">
              <a:buFont typeface="+mj-lt"/>
              <a:buAutoNum type="arabicPeriod"/>
            </a:pPr>
            <a:r>
              <a:rPr lang="en-US" sz="3200" dirty="0"/>
              <a:t>How can government support entrepreneurship?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
            <a:ext cx="9156192" cy="1256462"/>
          </a:xfrm>
        </p:spPr>
        <p:txBody>
          <a:bodyPr>
            <a:noAutofit/>
          </a:bodyPr>
          <a:lstStyle/>
          <a:p>
            <a:r>
              <a:rPr lang="en-US" sz="3200" dirty="0"/>
              <a:t>Exhibit 19.2  Model and Measures of Entrepreneurial Activity</a:t>
            </a:r>
          </a:p>
        </p:txBody>
      </p:sp>
      <p:sp>
        <p:nvSpPr>
          <p:cNvPr id="5" name="TextBox 4">
            <a:extLst>
              <a:ext uri="{FF2B5EF4-FFF2-40B4-BE49-F238E27FC236}">
                <a16:creationId xmlns:a16="http://schemas.microsoft.com/office/drawing/2014/main" id="{ECF0497B-E715-43F3-A0A0-EB44BB0B8731}"/>
              </a:ext>
            </a:extLst>
          </p:cNvPr>
          <p:cNvSpPr txBox="1"/>
          <p:nvPr/>
        </p:nvSpPr>
        <p:spPr>
          <a:xfrm>
            <a:off x="179883" y="6488668"/>
            <a:ext cx="11264866" cy="261610"/>
          </a:xfrm>
          <a:prstGeom prst="rect">
            <a:avLst/>
          </a:prstGeom>
          <a:noFill/>
        </p:spPr>
        <p:txBody>
          <a:bodyPr wrap="square" rtlCol="0">
            <a:spAutoFit/>
          </a:bodyPr>
          <a:lstStyle/>
          <a:p>
            <a:r>
              <a:rPr lang="en-US" sz="1100" dirty="0"/>
              <a:t> Source: Adapted from </a:t>
            </a:r>
            <a:r>
              <a:rPr lang="en-US" sz="1100" i="1" dirty="0"/>
              <a:t>Global Entrepreneurship Monitor </a:t>
            </a:r>
            <a:r>
              <a:rPr lang="en-US" sz="1100" dirty="0"/>
              <a:t>2017/2018 report, page 22 Attribution: Copyright Rice University, OpenStax, under CC BY-NC-SA 4.0 license</a:t>
            </a:r>
          </a:p>
        </p:txBody>
      </p:sp>
      <p:pic>
        <p:nvPicPr>
          <p:cNvPr id="18" name="Picture 17" descr="Exhibit 19.2. The diagram illustrates the entrepreneurial activity divided into three stages, “Conception,” “Firm Birth,” and “Persistence.” The “total early-stage entrepreneurial activity” is further categorized into four phases as, “Potential Entrepreneur,” “Nascent Entrepreneur,” “Owner-Manager of a Small Business,” and “Owner-Manager of an Established Business.” The diagram also lists the “early-stage entrepreneurial profile” as follows. Individual attributes: “Gender,” “Age,” and “Motivation.” Industry: “Sector.” Impact: “Business growth,” “Innovation,” and “Internalization.”">
            <a:extLst>
              <a:ext uri="{FF2B5EF4-FFF2-40B4-BE49-F238E27FC236}">
                <a16:creationId xmlns:a16="http://schemas.microsoft.com/office/drawing/2014/main" id="{F683CF20-0738-4FB3-BFCE-3397CBBC7263}"/>
              </a:ext>
            </a:extLst>
          </p:cNvPr>
          <p:cNvPicPr>
            <a:picLocks noChangeAspect="1"/>
          </p:cNvPicPr>
          <p:nvPr/>
        </p:nvPicPr>
        <p:blipFill>
          <a:blip r:embed="rId2"/>
          <a:stretch>
            <a:fillRect/>
          </a:stretch>
        </p:blipFill>
        <p:spPr>
          <a:xfrm>
            <a:off x="1473200" y="1219200"/>
            <a:ext cx="9002767" cy="49519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9156192" cy="659535"/>
          </a:xfrm>
        </p:spPr>
        <p:txBody>
          <a:bodyPr>
            <a:normAutofit/>
          </a:bodyPr>
          <a:lstStyle/>
          <a:p>
            <a:r>
              <a:rPr lang="en-US" dirty="0"/>
              <a:t>Exhibit 19.3 Entrepreneurial Activity in 2017-2018</a:t>
            </a:r>
          </a:p>
        </p:txBody>
      </p:sp>
      <p:pic>
        <p:nvPicPr>
          <p:cNvPr id="11" name="Picture 10" descr="Exhibit 19.3. The diagram illustrates the entrepreneurial activities in different nations between 2017 and 2018, categorized into “Factor Driven,” “Efficiency Driven,” and “Innovation Driven.” A right-angled triangle appears alongside the names of nations under each category, with the names of nations toward the bottom of the triangle denoting “Developed Phase” and the nations toward the top of the triangle denoting “Early Phase.” On moving from top to bottom, the nations listed under each category are as follows. Factor driven: India, Kazakhstan, Madagascar, Vietnam, and Bulgaria. Efficiency driven: Bosnia and Herzegovina, Argentina, Indonesia, Morocco, Poland, Croatia, China, South Arica, Saudi Arabia, Slovakia, Egypt, Iran, Mexico, Latvia, Uruguay, Panama, Colombia, Brazil, Malaysia, Thailand, Chile, Lebanon, Peru, Guatemala, Ecuador, and France. Innovation driven: Italy, Japan, Greece, Germany, Spain, Slovenia, Sweden, Cyprus, Qatar, United Kingdom, Switzerland, Taiwan, Ireland, United Arab Emirates, Luxembourg, Netherlands, Puerto Rico, Australia, Israel, Korea, U S A, Canada, and Estonia.">
            <a:extLst>
              <a:ext uri="{FF2B5EF4-FFF2-40B4-BE49-F238E27FC236}">
                <a16:creationId xmlns:a16="http://schemas.microsoft.com/office/drawing/2014/main" id="{7B74589E-12ED-4A11-8DE1-D69716FFFADA}"/>
              </a:ext>
            </a:extLst>
          </p:cNvPr>
          <p:cNvPicPr>
            <a:picLocks noChangeAspect="1"/>
          </p:cNvPicPr>
          <p:nvPr/>
        </p:nvPicPr>
        <p:blipFill>
          <a:blip r:embed="rId2"/>
          <a:stretch>
            <a:fillRect/>
          </a:stretch>
        </p:blipFill>
        <p:spPr>
          <a:xfrm>
            <a:off x="1716887" y="900862"/>
            <a:ext cx="7456141" cy="5550944"/>
          </a:xfrm>
          <a:prstGeom prst="rect">
            <a:avLst/>
          </a:prstGeom>
        </p:spPr>
      </p:pic>
      <p:sp>
        <p:nvSpPr>
          <p:cNvPr id="13" name="TextBox 12">
            <a:extLst>
              <a:ext uri="{FF2B5EF4-FFF2-40B4-BE49-F238E27FC236}">
                <a16:creationId xmlns:a16="http://schemas.microsoft.com/office/drawing/2014/main" id="{1512D0AF-3F56-4380-A7DE-899604ADBB3D}"/>
              </a:ext>
            </a:extLst>
          </p:cNvPr>
          <p:cNvSpPr txBox="1"/>
          <p:nvPr/>
        </p:nvSpPr>
        <p:spPr>
          <a:xfrm>
            <a:off x="179883" y="6488668"/>
            <a:ext cx="11264866" cy="261610"/>
          </a:xfrm>
          <a:prstGeom prst="rect">
            <a:avLst/>
          </a:prstGeom>
          <a:noFill/>
        </p:spPr>
        <p:txBody>
          <a:bodyPr wrap="square" rtlCol="0">
            <a:spAutoFit/>
          </a:bodyPr>
          <a:lstStyle/>
          <a:p>
            <a:r>
              <a:rPr lang="en-US" sz="1100" dirty="0"/>
              <a:t> Source: Adapted from </a:t>
            </a:r>
            <a:r>
              <a:rPr lang="en-US" sz="1100" i="1" dirty="0"/>
              <a:t>Global Entrepreneurship Monitor </a:t>
            </a:r>
            <a:r>
              <a:rPr lang="en-US" sz="1100" dirty="0"/>
              <a:t>2017/2018 report, pages 34-35 Attribution: Copyright Rice University, OpenStax, under CC BY-NC-SA 4.0 license</a:t>
            </a:r>
          </a:p>
        </p:txBody>
      </p:sp>
    </p:spTree>
    <p:extLst>
      <p:ext uri="{BB962C8B-B14F-4D97-AF65-F5344CB8AC3E}">
        <p14:creationId xmlns:p14="http://schemas.microsoft.com/office/powerpoint/2010/main" val="1803875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41327"/>
            <a:ext cx="9156192" cy="659535"/>
          </a:xfrm>
        </p:spPr>
        <p:txBody>
          <a:bodyPr>
            <a:normAutofit fontScale="90000"/>
          </a:bodyPr>
          <a:lstStyle/>
          <a:p>
            <a:r>
              <a:rPr lang="en-US" dirty="0"/>
              <a:t>Exhibit 19.4  Developed Group Averages for Societal Values About Entrepreneurship</a:t>
            </a:r>
          </a:p>
        </p:txBody>
      </p:sp>
      <p:pic>
        <p:nvPicPr>
          <p:cNvPr id="12" name="Picture 11" descr="Exhibit 19.4. The vertical axis of the graph ranges from 0 to 80, in increments of 10. The horizontal axis of the graph represents three parameters from left to right as, “Entrepreneurship as a good career choice,” “High status to successful entrepreneurs, without Lebanon and Brazil (marked with asterisk),” and “Media attention for entrepreneurship.” The values plotted on the graph appear as follows. Entrepreneurship as a good career choice: Factor driven, 65; efficiency driven, 66; innovation driven, 57. High status to successful entrepreneurs without Lebanon and Brazil: Factor driven, 72; efficiency driven, 66; innovation driven, 70. Media attention for entrepreneurship: Factor driven, 57; efficiency driven, 60; innovation driven, 62. A note referring to the asterisk mark reads, “G E M 2017: percentage of population aged 18 to 64.”">
            <a:extLst>
              <a:ext uri="{FF2B5EF4-FFF2-40B4-BE49-F238E27FC236}">
                <a16:creationId xmlns:a16="http://schemas.microsoft.com/office/drawing/2014/main" id="{F4F9D28D-9995-4C1B-9C69-5FE444708625}"/>
              </a:ext>
            </a:extLst>
          </p:cNvPr>
          <p:cNvPicPr>
            <a:picLocks noChangeAspect="1"/>
          </p:cNvPicPr>
          <p:nvPr/>
        </p:nvPicPr>
        <p:blipFill>
          <a:blip r:embed="rId2"/>
          <a:stretch>
            <a:fillRect/>
          </a:stretch>
        </p:blipFill>
        <p:spPr>
          <a:xfrm>
            <a:off x="1279935" y="900862"/>
            <a:ext cx="9765435" cy="5578050"/>
          </a:xfrm>
          <a:prstGeom prst="rect">
            <a:avLst/>
          </a:prstGeom>
        </p:spPr>
      </p:pic>
      <p:sp>
        <p:nvSpPr>
          <p:cNvPr id="13" name="TextBox 12">
            <a:extLst>
              <a:ext uri="{FF2B5EF4-FFF2-40B4-BE49-F238E27FC236}">
                <a16:creationId xmlns:a16="http://schemas.microsoft.com/office/drawing/2014/main" id="{B1F81E40-540F-4102-BA30-044B19495F7E}"/>
              </a:ext>
            </a:extLst>
          </p:cNvPr>
          <p:cNvSpPr txBox="1"/>
          <p:nvPr/>
        </p:nvSpPr>
        <p:spPr>
          <a:xfrm>
            <a:off x="179883" y="6488668"/>
            <a:ext cx="11264866" cy="261610"/>
          </a:xfrm>
          <a:prstGeom prst="rect">
            <a:avLst/>
          </a:prstGeom>
          <a:noFill/>
        </p:spPr>
        <p:txBody>
          <a:bodyPr wrap="square" rtlCol="0">
            <a:spAutoFit/>
          </a:bodyPr>
          <a:lstStyle/>
          <a:p>
            <a:r>
              <a:rPr lang="en-US" sz="1100" dirty="0"/>
              <a:t> Source: Adapted from </a:t>
            </a:r>
            <a:r>
              <a:rPr lang="en-US" sz="1100" i="1" dirty="0"/>
              <a:t>Global Entrepreneurship Monitor </a:t>
            </a:r>
            <a:r>
              <a:rPr lang="en-US" sz="1100" dirty="0"/>
              <a:t>2017/2018 report, page 27 Attribution: Copyright Rice University, OpenStax, under CC BY-NC-SA 4.0 license</a:t>
            </a:r>
          </a:p>
        </p:txBody>
      </p:sp>
    </p:spTree>
    <p:extLst>
      <p:ext uri="{BB962C8B-B14F-4D97-AF65-F5344CB8AC3E}">
        <p14:creationId xmlns:p14="http://schemas.microsoft.com/office/powerpoint/2010/main" val="280799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D053ACA-A66B-4A42-A154-826910E3F81D}"/>
              </a:ext>
            </a:extLst>
          </p:cNvPr>
          <p:cNvSpPr>
            <a:spLocks noGrp="1"/>
          </p:cNvSpPr>
          <p:nvPr>
            <p:ph type="title"/>
          </p:nvPr>
        </p:nvSpPr>
        <p:spPr>
          <a:xfrm>
            <a:off x="624114" y="241327"/>
            <a:ext cx="8914741" cy="1456845"/>
          </a:xfrm>
        </p:spPr>
        <p:txBody>
          <a:bodyPr>
            <a:normAutofit/>
          </a:bodyPr>
          <a:lstStyle/>
          <a:p>
            <a:r>
              <a:rPr lang="en-US" sz="3600" dirty="0"/>
              <a:t>1. What are some different types of entrepreneurship?</a:t>
            </a:r>
          </a:p>
        </p:txBody>
      </p:sp>
      <p:sp>
        <p:nvSpPr>
          <p:cNvPr id="6" name="Text Placeholder 3">
            <a:extLst>
              <a:ext uri="{FF2B5EF4-FFF2-40B4-BE49-F238E27FC236}">
                <a16:creationId xmlns:a16="http://schemas.microsoft.com/office/drawing/2014/main" id="{D7FCAFC6-47F6-451B-BEF1-2E10AF3F2A30}"/>
              </a:ext>
            </a:extLst>
          </p:cNvPr>
          <p:cNvSpPr>
            <a:spLocks noGrp="1"/>
          </p:cNvSpPr>
          <p:nvPr>
            <p:ph type="body" sz="quarter" idx="14"/>
          </p:nvPr>
        </p:nvSpPr>
        <p:spPr>
          <a:xfrm>
            <a:off x="1981200" y="2075544"/>
            <a:ext cx="8062912" cy="3934821"/>
          </a:xfrm>
        </p:spPr>
        <p:txBody>
          <a:bodyPr>
            <a:normAutofit/>
          </a:bodyPr>
          <a:lstStyle/>
          <a:p>
            <a:pPr marL="0" indent="0">
              <a:buNone/>
            </a:pPr>
            <a:r>
              <a:rPr lang="en-US" b="1" cap="all" dirty="0"/>
              <a:t>Concept Check</a:t>
            </a:r>
          </a:p>
          <a:p>
            <a:pPr marL="514350" indent="-514350">
              <a:buFont typeface="+mj-lt"/>
              <a:buAutoNum type="arabicPeriod"/>
            </a:pPr>
            <a:r>
              <a:rPr lang="en-US" sz="3200" dirty="0"/>
              <a:t>What are some different types of entrepreneurs?</a:t>
            </a:r>
          </a:p>
          <a:p>
            <a:pPr marL="514350" indent="-514350">
              <a:buFont typeface="+mj-lt"/>
              <a:buAutoNum type="arabicPeriod"/>
            </a:pPr>
            <a:r>
              <a:rPr lang="en-US" sz="3200" dirty="0"/>
              <a:t>How does entrepreneurship differ across countries?</a:t>
            </a:r>
          </a:p>
        </p:txBody>
      </p:sp>
    </p:spTree>
    <p:extLst>
      <p:ext uri="{BB962C8B-B14F-4D97-AF65-F5344CB8AC3E}">
        <p14:creationId xmlns:p14="http://schemas.microsoft.com/office/powerpoint/2010/main" val="264887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1327"/>
            <a:ext cx="8062912" cy="1456845"/>
          </a:xfrm>
        </p:spPr>
        <p:txBody>
          <a:bodyPr>
            <a:normAutofit/>
          </a:bodyPr>
          <a:lstStyle/>
          <a:p>
            <a:r>
              <a:rPr lang="en-US" dirty="0"/>
              <a:t>2. What characteristics lead individuals to become entrepreneurs?</a:t>
            </a:r>
          </a:p>
        </p:txBody>
      </p:sp>
      <p:sp>
        <p:nvSpPr>
          <p:cNvPr id="4" name="Text Placeholder 3"/>
          <p:cNvSpPr>
            <a:spLocks noGrp="1"/>
          </p:cNvSpPr>
          <p:nvPr>
            <p:ph type="body" sz="quarter" idx="14"/>
          </p:nvPr>
        </p:nvSpPr>
        <p:spPr>
          <a:xfrm>
            <a:off x="1981200" y="2075544"/>
            <a:ext cx="8062912" cy="3934821"/>
          </a:xfrm>
        </p:spPr>
        <p:txBody>
          <a:bodyPr>
            <a:normAutofit/>
          </a:bodyPr>
          <a:lstStyle/>
          <a:p>
            <a:pPr marL="0" indent="0">
              <a:buNone/>
            </a:pPr>
            <a:r>
              <a:rPr lang="en-US" sz="3200" dirty="0"/>
              <a:t>CONCEPT CHECK</a:t>
            </a:r>
          </a:p>
          <a:p>
            <a:pPr marL="514350" indent="-514350">
              <a:buFont typeface="+mj-lt"/>
              <a:buAutoNum type="arabicPeriod"/>
            </a:pPr>
            <a:r>
              <a:rPr lang="en-US" dirty="0"/>
              <a:t>Describe the personality traits and skills characteristic of successful entrepreneurs.</a:t>
            </a:r>
          </a:p>
          <a:p>
            <a:pPr marL="514350" indent="-514350">
              <a:buFont typeface="+mj-lt"/>
              <a:buAutoNum type="arabicPeriod"/>
            </a:pPr>
            <a:r>
              <a:rPr lang="en-US" dirty="0"/>
              <a:t>What does it mean when we say that an entrepreneur should work on the business, not in 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BD11C-9347-459D-BF4A-4075F5B26DB7}"/>
              </a:ext>
            </a:extLst>
          </p:cNvPr>
          <p:cNvSpPr>
            <a:spLocks noGrp="1"/>
          </p:cNvSpPr>
          <p:nvPr>
            <p:ph type="title"/>
          </p:nvPr>
        </p:nvSpPr>
        <p:spPr/>
        <p:txBody>
          <a:bodyPr/>
          <a:lstStyle/>
          <a:p>
            <a:r>
              <a:rPr lang="en-US" dirty="0"/>
              <a:t>Table 19.1 Business Model Canvas</a:t>
            </a:r>
          </a:p>
        </p:txBody>
      </p:sp>
      <p:pic>
        <p:nvPicPr>
          <p:cNvPr id="5" name="Picture 2" descr="Table 19.1. There are nine building blocks that describe and assess a business model: customer segments, value propositions, channels, customer relationships, revenue streams, key resources, key activities, key partnerships, and cost structure. Table 19.1 depicts the business model canvas.&#10;Key Partnerships&#10;• Who are our key partners and suppliers?&#10;• Which key resources are from which partner?&#10;• What key activities are done by partners?&#10;Key Activities&#10;• What key activities do our value proposition, channels, customer relationships, and revenue streams require?&#10;Value Proposition&#10;• What do we provide our customers?&#10;• What problem are we solving?&#10;• What are we offering to each customer segment?&#10;Customer Relationships&#10;• What type of relationship does each customer segment want?&#10;• How costly are the relationships?&#10;• How do we integrate them with the rest of our business model?&#10;Customer Segments&#10;• Who are our customers?&#10;• From whom are we creating value?&#10;Key Resources&#10;• What key resources do our value proposition, channels, customer relationships, and revenue streams require?&#10;Channels&#10;• How will we reach our customer segments?&#10;• How are our channels integrated?&#10;• Which channels are the most efficient?&#10;Cost Structure&#10;• What are the most important costs in our business model?&#10;• Which key activities and key resources are the most expensive?&#10;Revenue Streams&#10;• What are customers willing to pay?&#10;• What and how do they currently pay?&#10;• How much does each revenue stream contribute to overall revenue?&#10;">
            <a:extLst>
              <a:ext uri="{FF2B5EF4-FFF2-40B4-BE49-F238E27FC236}">
                <a16:creationId xmlns:a16="http://schemas.microsoft.com/office/drawing/2014/main" id="{69D009F3-E30E-49C7-99D7-DC27E843DDE8}"/>
              </a:ext>
            </a:extLst>
          </p:cNvPr>
          <p:cNvPicPr>
            <a:picLocks noChangeAspect="1" noChangeArrowheads="1"/>
          </p:cNvPicPr>
          <p:nvPr/>
        </p:nvPicPr>
        <p:blipFill>
          <a:blip r:embed="rId2" cstate="print"/>
          <a:srcRect/>
          <a:stretch>
            <a:fillRect/>
          </a:stretch>
        </p:blipFill>
        <p:spPr bwMode="auto">
          <a:xfrm>
            <a:off x="4628924" y="677182"/>
            <a:ext cx="4427991" cy="5807988"/>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id="{17877F5D-15C7-4E5B-81E9-91CD380A8952}"/>
              </a:ext>
            </a:extLst>
          </p:cNvPr>
          <p:cNvSpPr/>
          <p:nvPr/>
        </p:nvSpPr>
        <p:spPr>
          <a:xfrm>
            <a:off x="261257" y="6514329"/>
            <a:ext cx="6096000" cy="261610"/>
          </a:xfrm>
          <a:prstGeom prst="rect">
            <a:avLst/>
          </a:prstGeom>
        </p:spPr>
        <p:txBody>
          <a:bodyPr>
            <a:spAutoFit/>
          </a:bodyPr>
          <a:lstStyle/>
          <a:p>
            <a:r>
              <a:rPr lang="en-US" sz="1100" dirty="0"/>
              <a:t>Attribution: Copyright Rice University, OpenStax, under CC BY-NC-SA 4.0 license</a:t>
            </a:r>
          </a:p>
        </p:txBody>
      </p:sp>
    </p:spTree>
    <p:extLst>
      <p:ext uri="{BB962C8B-B14F-4D97-AF65-F5344CB8AC3E}">
        <p14:creationId xmlns:p14="http://schemas.microsoft.com/office/powerpoint/2010/main" val="1037423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EAB46-07A6-41C3-B587-FA7700CAA25F}"/>
              </a:ext>
            </a:extLst>
          </p:cNvPr>
          <p:cNvSpPr>
            <a:spLocks noGrp="1"/>
          </p:cNvSpPr>
          <p:nvPr>
            <p:ph type="title"/>
          </p:nvPr>
        </p:nvSpPr>
        <p:spPr/>
        <p:txBody>
          <a:bodyPr/>
          <a:lstStyle/>
          <a:p>
            <a:r>
              <a:rPr lang="en-US" dirty="0"/>
              <a:t>Table 19.2 Business Model Canvas for Apple</a:t>
            </a:r>
          </a:p>
        </p:txBody>
      </p:sp>
      <p:pic>
        <p:nvPicPr>
          <p:cNvPr id="5" name="Picture 2" descr="Table 19.2. To best illustrate the business model canvas, we can take a look at Apple illustrated in Table 19.2.&#10;Key Partnerships&#10;• Record companies&#10;• OEMs&#10;• People&#10;• Content &amp; agreements&#10;Key Activities&#10;• Marketing&#10;• Hardware design&#10;Value Proposition&#10;• Seamless music experience&#10;Customer Relationships&#10;• Lovemark&#10;• Switching costs&#10;Customer Segments&#10;• Mass market&#10;Key Resources&#10;• Apple brand&#10;• iPad hardware&#10;• iTunes software&#10;• Content &amp; agreements&#10;Channels&#10;• Retail stores&#10;• Apple stores&#10;• Apple.com&#10;• iTunes store&#10;Cost Structure&#10;• People&#10;• Manufacturing&#10;• Marketing/sales&#10;Revenue Streams&#10;• iTunes store&#10;• Large hardware revenues&#10;• Some music revenues&#10;">
            <a:extLst>
              <a:ext uri="{FF2B5EF4-FFF2-40B4-BE49-F238E27FC236}">
                <a16:creationId xmlns:a16="http://schemas.microsoft.com/office/drawing/2014/main" id="{C9F3846A-DF2A-4FDC-8813-BDC667AFC1E1}"/>
              </a:ext>
            </a:extLst>
          </p:cNvPr>
          <p:cNvPicPr>
            <a:picLocks noChangeAspect="1" noChangeArrowheads="1"/>
          </p:cNvPicPr>
          <p:nvPr/>
        </p:nvPicPr>
        <p:blipFill>
          <a:blip r:embed="rId2" cstate="print"/>
          <a:srcRect/>
          <a:stretch>
            <a:fillRect/>
          </a:stretch>
        </p:blipFill>
        <p:spPr bwMode="auto">
          <a:xfrm>
            <a:off x="3182031" y="1049564"/>
            <a:ext cx="6876369" cy="5463416"/>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id="{6F8AA3CF-B78E-4037-81D5-73C24D117893}"/>
              </a:ext>
            </a:extLst>
          </p:cNvPr>
          <p:cNvSpPr/>
          <p:nvPr/>
        </p:nvSpPr>
        <p:spPr>
          <a:xfrm>
            <a:off x="261257" y="6514329"/>
            <a:ext cx="6096000" cy="261610"/>
          </a:xfrm>
          <a:prstGeom prst="rect">
            <a:avLst/>
          </a:prstGeom>
        </p:spPr>
        <p:txBody>
          <a:bodyPr>
            <a:spAutoFit/>
          </a:bodyPr>
          <a:lstStyle/>
          <a:p>
            <a:r>
              <a:rPr lang="en-US" sz="1100" dirty="0"/>
              <a:t>Attribution: Copyright Rice University, OpenStax, under CC BY-NC-SA 4.0 license</a:t>
            </a:r>
          </a:p>
        </p:txBody>
      </p:sp>
    </p:spTree>
    <p:extLst>
      <p:ext uri="{BB962C8B-B14F-4D97-AF65-F5344CB8AC3E}">
        <p14:creationId xmlns:p14="http://schemas.microsoft.com/office/powerpoint/2010/main" val="3798344254"/>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17735</TotalTime>
  <Words>521</Words>
  <Application>Microsoft Macintosh PowerPoint</Application>
  <PresentationFormat>Widescreen</PresentationFormat>
  <Paragraphs>49</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Organizational Behavior</vt:lpstr>
      <vt:lpstr>Learning Outcomes</vt:lpstr>
      <vt:lpstr>Exhibit 19.2  Model and Measures of Entrepreneurial Activity</vt:lpstr>
      <vt:lpstr>Exhibit 19.3 Entrepreneurial Activity in 2017-2018</vt:lpstr>
      <vt:lpstr>Exhibit 19.4  Developed Group Averages for Societal Values About Entrepreneurship</vt:lpstr>
      <vt:lpstr>1. What are some different types of entrepreneurship?</vt:lpstr>
      <vt:lpstr>2. What characteristics lead individuals to become entrepreneurs?</vt:lpstr>
      <vt:lpstr>Table 19.1 Business Model Canvas</vt:lpstr>
      <vt:lpstr>Table 19.2 Business Model Canvas for Apple</vt:lpstr>
      <vt:lpstr>3. How can the business model canvas help us to describe and assess a business model?</vt:lpstr>
      <vt:lpstr>Table 19.3 Bootstrapping Strategies </vt:lpstr>
      <vt:lpstr>4.  How do entrepreneurs finance their new business ideas? </vt:lpstr>
      <vt:lpstr>5. How can entrepreneurs leverage design thinking to solve complex problems and navigate uncertain environments?</vt:lpstr>
      <vt:lpstr>6. How can government support entrepreneurship?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Microsoft Office User</cp:lastModifiedBy>
  <cp:revision>140</cp:revision>
  <dcterms:created xsi:type="dcterms:W3CDTF">2018-05-29T21:16:34Z</dcterms:created>
  <dcterms:modified xsi:type="dcterms:W3CDTF">2019-10-28T16:12:02Z</dcterms:modified>
</cp:coreProperties>
</file>